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84" r:id="rId2"/>
    <p:sldId id="257" r:id="rId3"/>
    <p:sldId id="275" r:id="rId4"/>
    <p:sldId id="299" r:id="rId5"/>
    <p:sldId id="283" r:id="rId6"/>
    <p:sldId id="282" r:id="rId7"/>
    <p:sldId id="287" r:id="rId8"/>
    <p:sldId id="279" r:id="rId9"/>
    <p:sldId id="288" r:id="rId10"/>
    <p:sldId id="298" r:id="rId11"/>
    <p:sldId id="296" r:id="rId12"/>
    <p:sldId id="295" r:id="rId13"/>
    <p:sldId id="280" r:id="rId14"/>
    <p:sldId id="291" r:id="rId15"/>
    <p:sldId id="300" r:id="rId16"/>
    <p:sldId id="301" r:id="rId17"/>
    <p:sldId id="302" r:id="rId18"/>
    <p:sldId id="303" r:id="rId19"/>
    <p:sldId id="281" r:id="rId20"/>
    <p:sldId id="304" r:id="rId21"/>
    <p:sldId id="273" r:id="rId22"/>
    <p:sldId id="274" r:id="rId23"/>
    <p:sldId id="270" r:id="rId24"/>
    <p:sldId id="271" r:id="rId25"/>
    <p:sldId id="297" r:id="rId26"/>
    <p:sldId id="278"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5965CF6-1DD6-42A7-9D97-440A0CA95BA4}">
          <p14:sldIdLst>
            <p14:sldId id="284"/>
            <p14:sldId id="257"/>
            <p14:sldId id="275"/>
            <p14:sldId id="299"/>
            <p14:sldId id="283"/>
            <p14:sldId id="282"/>
            <p14:sldId id="287"/>
            <p14:sldId id="279"/>
            <p14:sldId id="288"/>
            <p14:sldId id="298"/>
            <p14:sldId id="296"/>
            <p14:sldId id="295"/>
            <p14:sldId id="280"/>
            <p14:sldId id="291"/>
            <p14:sldId id="300"/>
            <p14:sldId id="301"/>
            <p14:sldId id="302"/>
            <p14:sldId id="303"/>
            <p14:sldId id="281"/>
          </p14:sldIdLst>
        </p14:section>
        <p14:section name="Backup" id="{0EF5531C-E877-4655-94FB-1D51FAD97129}">
          <p14:sldIdLst>
            <p14:sldId id="304"/>
            <p14:sldId id="273"/>
            <p14:sldId id="274"/>
            <p14:sldId id="270"/>
            <p14:sldId id="271"/>
            <p14:sldId id="29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D082"/>
    <a:srgbClr val="E2E3E6"/>
    <a:srgbClr val="CFEFDA"/>
    <a:srgbClr val="A8E4B8"/>
    <a:srgbClr val="74707E"/>
    <a:srgbClr val="382B43"/>
    <a:srgbClr val="23242A"/>
    <a:srgbClr val="B1E4C0"/>
    <a:srgbClr val="C3C5CB"/>
    <a:srgbClr val="C2C5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1" autoAdjust="0"/>
    <p:restoredTop sz="81719" autoAdjust="0"/>
  </p:normalViewPr>
  <p:slideViewPr>
    <p:cSldViewPr snapToGrid="0">
      <p:cViewPr>
        <p:scale>
          <a:sx n="75" d="100"/>
          <a:sy n="75" d="100"/>
        </p:scale>
        <p:origin x="54"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D6EEF-B504-477F-99BA-F9E0C1AD34AC}" type="datetimeFigureOut">
              <a:rPr lang="de-DE" smtClean="0"/>
              <a:t>11.01.2025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6D87-2F80-4F5E-BDC7-61FAEBA86344}" type="slidenum">
              <a:rPr lang="de-DE" smtClean="0"/>
              <a:t>‹Nr.›</a:t>
            </a:fld>
            <a:endParaRPr lang="de-DE"/>
          </a:p>
        </p:txBody>
      </p:sp>
    </p:spTree>
    <p:extLst>
      <p:ext uri="{BB962C8B-B14F-4D97-AF65-F5344CB8AC3E}">
        <p14:creationId xmlns:p14="http://schemas.microsoft.com/office/powerpoint/2010/main" val="217415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paniesmarketcap.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5918-09A5-3137-9BE6-17AAFAA70C3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124DE9-4B16-3C5B-98E1-9512EA37FD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7F634C-4740-AA8B-6E02-D5BB226285F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335595D-8568-4D48-3A80-679C88B51272}"/>
              </a:ext>
            </a:extLst>
          </p:cNvPr>
          <p:cNvSpPr>
            <a:spLocks noGrp="1"/>
          </p:cNvSpPr>
          <p:nvPr>
            <p:ph type="sldNum" sz="quarter" idx="5"/>
          </p:nvPr>
        </p:nvSpPr>
        <p:spPr/>
        <p:txBody>
          <a:bodyPr/>
          <a:lstStyle/>
          <a:p>
            <a:fld id="{DB2D6D87-2F80-4F5E-BDC7-61FAEBA86344}" type="slidenum">
              <a:rPr lang="de-DE" smtClean="0"/>
              <a:t>1</a:t>
            </a:fld>
            <a:endParaRPr lang="de-DE"/>
          </a:p>
        </p:txBody>
      </p:sp>
    </p:spTree>
    <p:extLst>
      <p:ext uri="{BB962C8B-B14F-4D97-AF65-F5344CB8AC3E}">
        <p14:creationId xmlns:p14="http://schemas.microsoft.com/office/powerpoint/2010/main" val="187590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8E9C0-20FD-991D-BEFA-D6CDE0EB5ED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8CDE24-2AF0-0063-334A-290678A938B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04F06F-8556-1C64-CA78-13DD358FBC1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072B445-184F-02C2-9BBB-A9FD1B26ACE3}"/>
              </a:ext>
            </a:extLst>
          </p:cNvPr>
          <p:cNvSpPr>
            <a:spLocks noGrp="1"/>
          </p:cNvSpPr>
          <p:nvPr>
            <p:ph type="sldNum" sz="quarter" idx="5"/>
          </p:nvPr>
        </p:nvSpPr>
        <p:spPr/>
        <p:txBody>
          <a:bodyPr/>
          <a:lstStyle/>
          <a:p>
            <a:fld id="{DB2D6D87-2F80-4F5E-BDC7-61FAEBA86344}" type="slidenum">
              <a:rPr lang="de-DE" smtClean="0"/>
              <a:t>24</a:t>
            </a:fld>
            <a:endParaRPr lang="de-DE"/>
          </a:p>
        </p:txBody>
      </p:sp>
    </p:spTree>
    <p:extLst>
      <p:ext uri="{BB962C8B-B14F-4D97-AF65-F5344CB8AC3E}">
        <p14:creationId xmlns:p14="http://schemas.microsoft.com/office/powerpoint/2010/main" val="335943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41416-790D-416B-1136-25C774AF88C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0FD5A5D-AA0A-B104-B4C6-E42565BB58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9A00A9F-E4E9-77E0-E0F5-02A06DF6632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781614C-05EC-D2CE-AF78-AE313534A69E}"/>
              </a:ext>
            </a:extLst>
          </p:cNvPr>
          <p:cNvSpPr>
            <a:spLocks noGrp="1"/>
          </p:cNvSpPr>
          <p:nvPr>
            <p:ph type="sldNum" sz="quarter" idx="5"/>
          </p:nvPr>
        </p:nvSpPr>
        <p:spPr/>
        <p:txBody>
          <a:bodyPr/>
          <a:lstStyle/>
          <a:p>
            <a:fld id="{DB2D6D87-2F80-4F5E-BDC7-61FAEBA86344}" type="slidenum">
              <a:rPr lang="de-DE" smtClean="0"/>
              <a:t>25</a:t>
            </a:fld>
            <a:endParaRPr lang="de-DE"/>
          </a:p>
        </p:txBody>
      </p:sp>
    </p:spTree>
    <p:extLst>
      <p:ext uri="{BB962C8B-B14F-4D97-AF65-F5344CB8AC3E}">
        <p14:creationId xmlns:p14="http://schemas.microsoft.com/office/powerpoint/2010/main" val="113367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b="1" dirty="0"/>
              <a:t>Eine Investition in Wissen bringt die besten Zinsen.“ – Benjamin Franklin</a:t>
            </a:r>
          </a:p>
          <a:p>
            <a:r>
              <a:rPr lang="de-DE" dirty="0"/>
              <a:t>Wenn es ums Investieren geht, wird nichts mehr auszahlen als sich selbst weiterzubilden. Führen Sie die notwendigen Recherchen und Analysen durch, bevor Sie Investitionsentscheidungen treffen.</a:t>
            </a:r>
          </a:p>
          <a:p>
            <a:r>
              <a:rPr lang="de-DE" dirty="0"/>
              <a:t>Dieser Satz unterstreicht die Bedeutung von Bildung und Wissen, insbesondere im Bereich der Finanzen und Investitionen. Bevor man Geld anlegt, sollte man die Grundlagen verstehen, die Risiken abwägen und fundierte Entscheidungen treffen, da dies langfristig zu besseren Ergebnissen führt.</a:t>
            </a:r>
          </a:p>
          <a:p>
            <a:endParaRPr lang="de-DE" dirty="0"/>
          </a:p>
          <a:p>
            <a:endParaRPr lang="de-DE" dirty="0"/>
          </a:p>
        </p:txBody>
      </p:sp>
      <p:sp>
        <p:nvSpPr>
          <p:cNvPr id="4" name="Foliennummernplatzhalter 3"/>
          <p:cNvSpPr>
            <a:spLocks noGrp="1"/>
          </p:cNvSpPr>
          <p:nvPr>
            <p:ph type="sldNum" sz="quarter" idx="5"/>
          </p:nvPr>
        </p:nvSpPr>
        <p:spPr/>
        <p:txBody>
          <a:bodyPr/>
          <a:lstStyle/>
          <a:p>
            <a:fld id="{DB2D6D87-2F80-4F5E-BDC7-61FAEBA86344}" type="slidenum">
              <a:rPr lang="de-DE" smtClean="0"/>
              <a:t>3</a:t>
            </a:fld>
            <a:endParaRPr lang="de-DE"/>
          </a:p>
        </p:txBody>
      </p:sp>
    </p:spTree>
    <p:extLst>
      <p:ext uri="{BB962C8B-B14F-4D97-AF65-F5344CB8AC3E}">
        <p14:creationId xmlns:p14="http://schemas.microsoft.com/office/powerpoint/2010/main" val="112626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E14B-96AA-B1F0-AC0A-D2551FB5F54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BB7A418-4824-61C5-7BEB-D640929DCE1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60EA73-D601-F5D0-6D8D-3AD0A4A7BE99}"/>
              </a:ext>
            </a:extLst>
          </p:cNvPr>
          <p:cNvSpPr>
            <a:spLocks noGrp="1"/>
          </p:cNvSpPr>
          <p:nvPr>
            <p:ph type="body" idx="1"/>
          </p:nvPr>
        </p:nvSpPr>
        <p:spPr/>
        <p:txBody>
          <a:bodyPr/>
          <a:lstStyle/>
          <a:p>
            <a:r>
              <a:rPr lang="de-DE" dirty="0"/>
              <a:t>„</a:t>
            </a:r>
            <a:r>
              <a:rPr lang="de-DE" b="1" dirty="0"/>
              <a:t>Eine Investition in Wissen bringt die besten Zinsen.“ – Benjamin Franklin</a:t>
            </a:r>
          </a:p>
          <a:p>
            <a:r>
              <a:rPr lang="de-DE" dirty="0"/>
              <a:t>Wenn es ums Investieren geht, wird nichts mehr auszahlen als sich selbst weiterzubilden. Führen Sie die notwendigen Recherchen und Analysen durch, bevor Sie Investitionsentscheidungen treffen.</a:t>
            </a:r>
          </a:p>
          <a:p>
            <a:r>
              <a:rPr lang="de-DE" dirty="0"/>
              <a:t>Dieser Satz unterstreicht die Bedeutung von Bildung und Wissen, insbesondere im Bereich der Finanzen und Investitionen. Bevor man Geld anlegt, sollte man die Grundlagen verstehen, die Risiken abwägen und fundierte Entscheidungen treffen, da dies langfristig zu besseren Ergebnissen führt.</a:t>
            </a:r>
          </a:p>
          <a:p>
            <a:endParaRPr lang="de-DE" dirty="0"/>
          </a:p>
          <a:p>
            <a:endParaRPr lang="de-DE" dirty="0"/>
          </a:p>
        </p:txBody>
      </p:sp>
      <p:sp>
        <p:nvSpPr>
          <p:cNvPr id="4" name="Foliennummernplatzhalter 3">
            <a:extLst>
              <a:ext uri="{FF2B5EF4-FFF2-40B4-BE49-F238E27FC236}">
                <a16:creationId xmlns:a16="http://schemas.microsoft.com/office/drawing/2014/main" id="{58B0680A-54F1-2C1F-F685-CA702F349BB6}"/>
              </a:ext>
            </a:extLst>
          </p:cNvPr>
          <p:cNvSpPr>
            <a:spLocks noGrp="1"/>
          </p:cNvSpPr>
          <p:nvPr>
            <p:ph type="sldNum" sz="quarter" idx="5"/>
          </p:nvPr>
        </p:nvSpPr>
        <p:spPr/>
        <p:txBody>
          <a:bodyPr/>
          <a:lstStyle/>
          <a:p>
            <a:fld id="{DB2D6D87-2F80-4F5E-BDC7-61FAEBA86344}" type="slidenum">
              <a:rPr lang="de-DE" smtClean="0"/>
              <a:t>4</a:t>
            </a:fld>
            <a:endParaRPr lang="de-DE"/>
          </a:p>
        </p:txBody>
      </p:sp>
    </p:spTree>
    <p:extLst>
      <p:ext uri="{BB962C8B-B14F-4D97-AF65-F5344CB8AC3E}">
        <p14:creationId xmlns:p14="http://schemas.microsoft.com/office/powerpoint/2010/main" val="1431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501B-4F4B-B49F-91FD-2701B042A2A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F71441-179F-FEBE-BE1B-630B09EDDAE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3599AF-739D-9B3E-1C21-555611F55CC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C5B5326-1C1E-E1BC-D82F-B15FD7D375DB}"/>
              </a:ext>
            </a:extLst>
          </p:cNvPr>
          <p:cNvSpPr>
            <a:spLocks noGrp="1"/>
          </p:cNvSpPr>
          <p:nvPr>
            <p:ph type="sldNum" sz="quarter" idx="5"/>
          </p:nvPr>
        </p:nvSpPr>
        <p:spPr/>
        <p:txBody>
          <a:bodyPr/>
          <a:lstStyle/>
          <a:p>
            <a:fld id="{DB2D6D87-2F80-4F5E-BDC7-61FAEBA86344}" type="slidenum">
              <a:rPr lang="de-DE" smtClean="0"/>
              <a:t>5</a:t>
            </a:fld>
            <a:endParaRPr lang="de-DE"/>
          </a:p>
        </p:txBody>
      </p:sp>
    </p:spTree>
    <p:extLst>
      <p:ext uri="{BB962C8B-B14F-4D97-AF65-F5344CB8AC3E}">
        <p14:creationId xmlns:p14="http://schemas.microsoft.com/office/powerpoint/2010/main" val="1450310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9B651-5782-1703-4506-022AE29503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C854F7-DB5F-35C6-D3B0-5A559CC61C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B58D0D9-FFFA-30E3-D415-3BD4BAB8634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4A4B5C4-92B2-A771-6EA9-FDF12DD51F9C}"/>
              </a:ext>
            </a:extLst>
          </p:cNvPr>
          <p:cNvSpPr>
            <a:spLocks noGrp="1"/>
          </p:cNvSpPr>
          <p:nvPr>
            <p:ph type="sldNum" sz="quarter" idx="5"/>
          </p:nvPr>
        </p:nvSpPr>
        <p:spPr/>
        <p:txBody>
          <a:bodyPr/>
          <a:lstStyle/>
          <a:p>
            <a:fld id="{DB2D6D87-2F80-4F5E-BDC7-61FAEBA86344}" type="slidenum">
              <a:rPr lang="de-DE" smtClean="0"/>
              <a:t>6</a:t>
            </a:fld>
            <a:endParaRPr lang="de-DE"/>
          </a:p>
        </p:txBody>
      </p:sp>
    </p:spTree>
    <p:extLst>
      <p:ext uri="{BB962C8B-B14F-4D97-AF65-F5344CB8AC3E}">
        <p14:creationId xmlns:p14="http://schemas.microsoft.com/office/powerpoint/2010/main" val="313469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Am 9. Januar 2025 betrug die </a:t>
            </a:r>
            <a:r>
              <a:rPr lang="de-DE" b="1" dirty="0"/>
              <a:t>Gesamtmarktkapitalisierung</a:t>
            </a:r>
            <a:r>
              <a:rPr lang="de-DE" dirty="0"/>
              <a:t> der </a:t>
            </a:r>
            <a:r>
              <a:rPr lang="de-DE" b="1" dirty="0"/>
              <a:t>Top 10 Unternehmen</a:t>
            </a:r>
            <a:r>
              <a:rPr lang="de-DE" dirty="0"/>
              <a:t> weltweit etwa </a:t>
            </a:r>
            <a:r>
              <a:rPr lang="de-DE" b="1" dirty="0"/>
              <a:t>21,730 Billionen US-Dollar</a:t>
            </a:r>
            <a:r>
              <a:rPr lang="de-DE" dirty="0"/>
              <a:t>. Diese Unternehmen und ihre jeweiligen Marktkapitalisierungen sind:</a:t>
            </a:r>
          </a:p>
          <a:p>
            <a:endParaRPr lang="de-DE" dirty="0"/>
          </a:p>
          <a:p>
            <a:r>
              <a:rPr lang="en-US" b="1" dirty="0"/>
              <a:t>Apple Inc.</a:t>
            </a:r>
            <a:r>
              <a:rPr lang="en-US" dirty="0"/>
              <a:t> – </a:t>
            </a:r>
            <a:r>
              <a:rPr lang="en-US" b="1" dirty="0"/>
              <a:t>Technologie</a:t>
            </a:r>
            <a:r>
              <a:rPr lang="en-US" dirty="0"/>
              <a:t>: 3,668 </a:t>
            </a:r>
            <a:r>
              <a:rPr lang="en-US" dirty="0" err="1"/>
              <a:t>Billionen</a:t>
            </a:r>
            <a:r>
              <a:rPr lang="en-US" dirty="0"/>
              <a:t> USD</a:t>
            </a:r>
          </a:p>
          <a:p>
            <a:r>
              <a:rPr lang="en-US" b="1" dirty="0"/>
              <a:t>NVIDIA Corporation</a:t>
            </a:r>
            <a:r>
              <a:rPr lang="en-US" dirty="0"/>
              <a:t> – </a:t>
            </a:r>
            <a:r>
              <a:rPr lang="en-US" b="1" dirty="0" err="1"/>
              <a:t>Halbleiter</a:t>
            </a:r>
            <a:r>
              <a:rPr lang="en-US" b="1" dirty="0"/>
              <a:t>/Technologie</a:t>
            </a:r>
            <a:r>
              <a:rPr lang="en-US" dirty="0"/>
              <a:t>: 3,431 </a:t>
            </a:r>
            <a:r>
              <a:rPr lang="en-US" dirty="0" err="1"/>
              <a:t>Billionen</a:t>
            </a:r>
            <a:r>
              <a:rPr lang="en-US" dirty="0"/>
              <a:t> USD</a:t>
            </a:r>
          </a:p>
          <a:p>
            <a:r>
              <a:rPr lang="en-US" b="1" dirty="0"/>
              <a:t>Microsoft Corporation</a:t>
            </a:r>
            <a:r>
              <a:rPr lang="en-US" dirty="0"/>
              <a:t> – </a:t>
            </a:r>
            <a:r>
              <a:rPr lang="en-US" b="1" dirty="0"/>
              <a:t>Technologie</a:t>
            </a:r>
            <a:r>
              <a:rPr lang="en-US" dirty="0"/>
              <a:t>: 3,156 </a:t>
            </a:r>
            <a:r>
              <a:rPr lang="en-US" dirty="0" err="1"/>
              <a:t>Billionen</a:t>
            </a:r>
            <a:r>
              <a:rPr lang="en-US" dirty="0"/>
              <a:t> USD</a:t>
            </a:r>
          </a:p>
          <a:p>
            <a:r>
              <a:rPr lang="en-US" b="1" dirty="0"/>
              <a:t>Alphabet Inc. (Google)</a:t>
            </a:r>
            <a:r>
              <a:rPr lang="en-US" dirty="0"/>
              <a:t> – </a:t>
            </a:r>
            <a:r>
              <a:rPr lang="en-US" b="1" dirty="0"/>
              <a:t>Technologie/</a:t>
            </a:r>
            <a:r>
              <a:rPr lang="en-US" b="1" dirty="0" err="1"/>
              <a:t>Internetdienste</a:t>
            </a:r>
            <a:r>
              <a:rPr lang="en-US" dirty="0"/>
              <a:t>: 2,382 </a:t>
            </a:r>
            <a:r>
              <a:rPr lang="en-US" dirty="0" err="1"/>
              <a:t>Billionen</a:t>
            </a:r>
            <a:r>
              <a:rPr lang="en-US" dirty="0"/>
              <a:t> USD</a:t>
            </a:r>
          </a:p>
          <a:p>
            <a:r>
              <a:rPr lang="en-US" b="1" dirty="0"/>
              <a:t>Amazon.com Inc.</a:t>
            </a:r>
            <a:r>
              <a:rPr lang="en-US" dirty="0"/>
              <a:t> – </a:t>
            </a:r>
            <a:r>
              <a:rPr lang="en-US" b="1" dirty="0"/>
              <a:t>E-Commerce/Technologie</a:t>
            </a:r>
            <a:r>
              <a:rPr lang="en-US" dirty="0"/>
              <a:t>: 2,335 </a:t>
            </a:r>
            <a:r>
              <a:rPr lang="en-US" dirty="0" err="1"/>
              <a:t>Billionen</a:t>
            </a:r>
            <a:r>
              <a:rPr lang="en-US" dirty="0"/>
              <a:t> USD</a:t>
            </a:r>
          </a:p>
          <a:p>
            <a:r>
              <a:rPr lang="en-US" b="1" dirty="0"/>
              <a:t>Saudi Aramco</a:t>
            </a:r>
            <a:r>
              <a:rPr lang="en-US" dirty="0"/>
              <a:t> – </a:t>
            </a:r>
            <a:r>
              <a:rPr lang="en-US" b="1" dirty="0"/>
              <a:t>Energie/</a:t>
            </a:r>
            <a:r>
              <a:rPr lang="en-US" b="1" dirty="0" err="1"/>
              <a:t>Öl</a:t>
            </a:r>
            <a:r>
              <a:rPr lang="en-US" b="1" dirty="0"/>
              <a:t> und Gas</a:t>
            </a:r>
            <a:r>
              <a:rPr lang="en-US" dirty="0"/>
              <a:t>: 1,802 </a:t>
            </a:r>
            <a:r>
              <a:rPr lang="en-US" dirty="0" err="1"/>
              <a:t>Billionen</a:t>
            </a:r>
            <a:r>
              <a:rPr lang="en-US" dirty="0"/>
              <a:t> USD</a:t>
            </a:r>
          </a:p>
          <a:p>
            <a:r>
              <a:rPr lang="en-US" b="1" dirty="0"/>
              <a:t>Meta Platforms (Facebook)</a:t>
            </a:r>
            <a:r>
              <a:rPr lang="en-US" dirty="0"/>
              <a:t> – </a:t>
            </a:r>
            <a:r>
              <a:rPr lang="en-US" b="1" dirty="0"/>
              <a:t>Technologie/</a:t>
            </a:r>
            <a:r>
              <a:rPr lang="en-US" b="1" dirty="0" err="1"/>
              <a:t>Soziale</a:t>
            </a:r>
            <a:r>
              <a:rPr lang="en-US" b="1" dirty="0"/>
              <a:t> </a:t>
            </a:r>
            <a:r>
              <a:rPr lang="en-US" b="1" dirty="0" err="1"/>
              <a:t>Medien</a:t>
            </a:r>
            <a:r>
              <a:rPr lang="en-US" dirty="0"/>
              <a:t>: 1,541 </a:t>
            </a:r>
            <a:r>
              <a:rPr lang="en-US" dirty="0" err="1"/>
              <a:t>Billionen</a:t>
            </a:r>
            <a:r>
              <a:rPr lang="en-US" dirty="0"/>
              <a:t> USD</a:t>
            </a:r>
          </a:p>
          <a:p>
            <a:r>
              <a:rPr lang="en-US" b="1" dirty="0"/>
              <a:t>Tesla Inc.</a:t>
            </a:r>
            <a:r>
              <a:rPr lang="en-US" dirty="0"/>
              <a:t> – </a:t>
            </a:r>
            <a:r>
              <a:rPr lang="en-US" b="1" dirty="0" err="1"/>
              <a:t>Automobil</a:t>
            </a:r>
            <a:r>
              <a:rPr lang="en-US" b="1" dirty="0"/>
              <a:t>/Technologie</a:t>
            </a:r>
            <a:r>
              <a:rPr lang="en-US" dirty="0"/>
              <a:t>: 1,267 </a:t>
            </a:r>
            <a:r>
              <a:rPr lang="en-US" dirty="0" err="1"/>
              <a:t>Billionen</a:t>
            </a:r>
            <a:r>
              <a:rPr lang="en-US" dirty="0"/>
              <a:t> USD</a:t>
            </a:r>
          </a:p>
          <a:p>
            <a:r>
              <a:rPr lang="en-US" b="1" dirty="0"/>
              <a:t>Broadcom Inc.</a:t>
            </a:r>
            <a:r>
              <a:rPr lang="en-US" dirty="0"/>
              <a:t> – </a:t>
            </a:r>
            <a:r>
              <a:rPr lang="en-US" b="1" dirty="0" err="1"/>
              <a:t>Halbleiter</a:t>
            </a:r>
            <a:r>
              <a:rPr lang="en-US" b="1" dirty="0"/>
              <a:t> (Chips)/Technologie</a:t>
            </a:r>
            <a:r>
              <a:rPr lang="en-US" dirty="0"/>
              <a:t>: 1,074 </a:t>
            </a:r>
            <a:r>
              <a:rPr lang="en-US" dirty="0" err="1"/>
              <a:t>Billionen</a:t>
            </a:r>
            <a:r>
              <a:rPr lang="en-US" dirty="0"/>
              <a:t> USD</a:t>
            </a:r>
          </a:p>
          <a:p>
            <a:r>
              <a:rPr lang="en-US" b="1" dirty="0"/>
              <a:t>Taiwan Semiconductor Manufacturing Company (TSMC)</a:t>
            </a:r>
            <a:r>
              <a:rPr lang="en-US" dirty="0"/>
              <a:t> – </a:t>
            </a:r>
            <a:r>
              <a:rPr lang="en-US" b="1" dirty="0" err="1"/>
              <a:t>Halbleiter</a:t>
            </a:r>
            <a:r>
              <a:rPr lang="en-US" dirty="0"/>
              <a:t>: 1,074 </a:t>
            </a:r>
            <a:r>
              <a:rPr lang="en-US" dirty="0" err="1"/>
              <a:t>Billionen</a:t>
            </a:r>
            <a:r>
              <a:rPr lang="en-US" dirty="0"/>
              <a:t> USD</a:t>
            </a:r>
            <a:endParaRPr lang="de-DE" dirty="0"/>
          </a:p>
          <a:p>
            <a:endParaRPr lang="de-DE" dirty="0"/>
          </a:p>
          <a:p>
            <a:endParaRPr lang="de-DE" dirty="0"/>
          </a:p>
          <a:p>
            <a:r>
              <a:rPr lang="de-DE" dirty="0"/>
              <a:t>Diese Daten stammen von </a:t>
            </a:r>
            <a:r>
              <a:rPr lang="de-DE" dirty="0">
                <a:hlinkClick r:id="rId3"/>
              </a:rPr>
              <a:t>CompaniesMarketCap.com</a:t>
            </a:r>
            <a:r>
              <a:rPr lang="de-DE" dirty="0"/>
              <a:t>.</a:t>
            </a:r>
          </a:p>
          <a:p>
            <a:r>
              <a:rPr lang="de-DE" dirty="0"/>
              <a:t>Die Marktkapitalisierung spiegelt den aktuellen Börsenwert eines Unternehmens wider und wird berechnet, indem der Aktienkurs mit der Anzahl der ausstehenden Aktien multipliziert wird. Diese Kennzahl gibt Investoren einen schnellen Überblick über die relative Größe eines Unternehmens im Vergleich zu anderen.</a:t>
            </a:r>
          </a:p>
          <a:p>
            <a:r>
              <a:rPr lang="de-DE" dirty="0"/>
              <a:t>Es ist wichtig zu beachten, dass die Marktkapitalisierung von verschiedenen Faktoren beeinflusst wird, darunter Unternehmensleistung, Markttrends und globale wirtschaftliche Bedingungen. Daher kann sie im Laufe der Zeit erheblichen Schwankungen unterliegen.</a:t>
            </a:r>
          </a:p>
          <a:p>
            <a:endParaRPr lang="en-US" dirty="0"/>
          </a:p>
        </p:txBody>
      </p:sp>
      <p:sp>
        <p:nvSpPr>
          <p:cNvPr id="4" name="Slide Number Placeholder 3"/>
          <p:cNvSpPr>
            <a:spLocks noGrp="1"/>
          </p:cNvSpPr>
          <p:nvPr>
            <p:ph type="sldNum" sz="quarter" idx="5"/>
          </p:nvPr>
        </p:nvSpPr>
        <p:spPr/>
        <p:txBody>
          <a:bodyPr/>
          <a:lstStyle/>
          <a:p>
            <a:fld id="{DB2D6D87-2F80-4F5E-BDC7-61FAEBA86344}" type="slidenum">
              <a:rPr lang="de-DE" smtClean="0"/>
              <a:t>7</a:t>
            </a:fld>
            <a:endParaRPr lang="de-DE"/>
          </a:p>
        </p:txBody>
      </p:sp>
    </p:spTree>
    <p:extLst>
      <p:ext uri="{BB962C8B-B14F-4D97-AF65-F5344CB8AC3E}">
        <p14:creationId xmlns:p14="http://schemas.microsoft.com/office/powerpoint/2010/main" val="158628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FB69-1B56-82D9-0F9C-AE21D6A76E1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F9DDE96-3752-EE60-1CF9-B5FAD78C29A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82EE42B-F105-21E8-8E72-363F8EDE4B4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CD2B5BC-77B3-FD26-EC66-3C0073E8D539}"/>
              </a:ext>
            </a:extLst>
          </p:cNvPr>
          <p:cNvSpPr>
            <a:spLocks noGrp="1"/>
          </p:cNvSpPr>
          <p:nvPr>
            <p:ph type="sldNum" sz="quarter" idx="5"/>
          </p:nvPr>
        </p:nvSpPr>
        <p:spPr/>
        <p:txBody>
          <a:bodyPr/>
          <a:lstStyle/>
          <a:p>
            <a:fld id="{DB2D6D87-2F80-4F5E-BDC7-61FAEBA86344}" type="slidenum">
              <a:rPr lang="de-DE" smtClean="0"/>
              <a:t>21</a:t>
            </a:fld>
            <a:endParaRPr lang="de-DE"/>
          </a:p>
        </p:txBody>
      </p:sp>
    </p:spTree>
    <p:extLst>
      <p:ext uri="{BB962C8B-B14F-4D97-AF65-F5344CB8AC3E}">
        <p14:creationId xmlns:p14="http://schemas.microsoft.com/office/powerpoint/2010/main" val="136951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2BFB-A1A3-7EAA-A822-BB160FDB063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3A3CA9-4FBC-3ACF-75F8-6FD31624909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9AE842-108C-AB06-C383-6225F64DE9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D5C8305-08EE-5161-7DE6-B90B4B445EAD}"/>
              </a:ext>
            </a:extLst>
          </p:cNvPr>
          <p:cNvSpPr>
            <a:spLocks noGrp="1"/>
          </p:cNvSpPr>
          <p:nvPr>
            <p:ph type="sldNum" sz="quarter" idx="5"/>
          </p:nvPr>
        </p:nvSpPr>
        <p:spPr/>
        <p:txBody>
          <a:bodyPr/>
          <a:lstStyle/>
          <a:p>
            <a:fld id="{DB2D6D87-2F80-4F5E-BDC7-61FAEBA86344}" type="slidenum">
              <a:rPr lang="de-DE" smtClean="0"/>
              <a:t>22</a:t>
            </a:fld>
            <a:endParaRPr lang="de-DE"/>
          </a:p>
        </p:txBody>
      </p:sp>
    </p:spTree>
    <p:extLst>
      <p:ext uri="{BB962C8B-B14F-4D97-AF65-F5344CB8AC3E}">
        <p14:creationId xmlns:p14="http://schemas.microsoft.com/office/powerpoint/2010/main" val="307848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18D85-8847-8FAC-13BE-634900D7C39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D75316-A005-D800-3ABD-21FD67F722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5A6EC1-58E8-7E01-70A7-D7637295360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4DA6368-EE00-0264-1819-FB04E36D3135}"/>
              </a:ext>
            </a:extLst>
          </p:cNvPr>
          <p:cNvSpPr>
            <a:spLocks noGrp="1"/>
          </p:cNvSpPr>
          <p:nvPr>
            <p:ph type="sldNum" sz="quarter" idx="5"/>
          </p:nvPr>
        </p:nvSpPr>
        <p:spPr/>
        <p:txBody>
          <a:bodyPr/>
          <a:lstStyle/>
          <a:p>
            <a:fld id="{DB2D6D87-2F80-4F5E-BDC7-61FAEBA86344}" type="slidenum">
              <a:rPr lang="de-DE" smtClean="0"/>
              <a:t>23</a:t>
            </a:fld>
            <a:endParaRPr lang="de-DE"/>
          </a:p>
        </p:txBody>
      </p:sp>
    </p:spTree>
    <p:extLst>
      <p:ext uri="{BB962C8B-B14F-4D97-AF65-F5344CB8AC3E}">
        <p14:creationId xmlns:p14="http://schemas.microsoft.com/office/powerpoint/2010/main" val="11456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B6D70-CAE5-A42F-3E80-A1BBB277052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F303363-0BF3-4022-4122-94975E8F0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4367093-5139-C16C-C4D1-2CD084EFF00D}"/>
              </a:ext>
            </a:extLst>
          </p:cNvPr>
          <p:cNvSpPr>
            <a:spLocks noGrp="1"/>
          </p:cNvSpPr>
          <p:nvPr>
            <p:ph type="dt" sz="half" idx="10"/>
          </p:nvPr>
        </p:nvSpPr>
        <p:spPr/>
        <p:txBody>
          <a:bodyPr/>
          <a:lstStyle/>
          <a:p>
            <a:fld id="{E5D229A6-F46C-433A-90F9-EBD72CF349C2}" type="datetime1">
              <a:rPr lang="de-DE" smtClean="0"/>
              <a:t>11.01.2025</a:t>
            </a:fld>
            <a:endParaRPr lang="de-DE"/>
          </a:p>
        </p:txBody>
      </p:sp>
      <p:sp>
        <p:nvSpPr>
          <p:cNvPr id="5" name="Fußzeilenplatzhalter 4">
            <a:extLst>
              <a:ext uri="{FF2B5EF4-FFF2-40B4-BE49-F238E27FC236}">
                <a16:creationId xmlns:a16="http://schemas.microsoft.com/office/drawing/2014/main" id="{2DD53662-8AFF-7FB7-304A-397D9BEEFE11}"/>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38AD5E9F-6C95-46DF-A435-4D22235BDCCD}"/>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110527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E2F6C-13C2-2503-CC0A-2BD29A4F250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B47300B-2A40-CEE5-57E0-606ADE3F000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3CBB2B-DB38-4AEB-BB41-63DD9BF2EE15}"/>
              </a:ext>
            </a:extLst>
          </p:cNvPr>
          <p:cNvSpPr>
            <a:spLocks noGrp="1"/>
          </p:cNvSpPr>
          <p:nvPr>
            <p:ph type="dt" sz="half" idx="10"/>
          </p:nvPr>
        </p:nvSpPr>
        <p:spPr/>
        <p:txBody>
          <a:bodyPr/>
          <a:lstStyle/>
          <a:p>
            <a:fld id="{BA25955A-DBE5-4E04-9F4A-37DD4F9E5616}" type="datetime1">
              <a:rPr lang="de-DE" smtClean="0"/>
              <a:t>11.01.2025</a:t>
            </a:fld>
            <a:endParaRPr lang="de-DE"/>
          </a:p>
        </p:txBody>
      </p:sp>
      <p:sp>
        <p:nvSpPr>
          <p:cNvPr id="5" name="Fußzeilenplatzhalter 4">
            <a:extLst>
              <a:ext uri="{FF2B5EF4-FFF2-40B4-BE49-F238E27FC236}">
                <a16:creationId xmlns:a16="http://schemas.microsoft.com/office/drawing/2014/main" id="{21CDB8FE-0E48-42B0-AFBB-3CA58D922E1D}"/>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25066F7E-BB5F-02A8-A79A-8CD99B10B534}"/>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83648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A6647F0-9656-A049-01A2-E82945C9840E}"/>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FBE8181-63B8-F2F2-E69B-1D577FA797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1EE8F5-8A1A-983D-C1D2-F9ACEBD060BE}"/>
              </a:ext>
            </a:extLst>
          </p:cNvPr>
          <p:cNvSpPr>
            <a:spLocks noGrp="1"/>
          </p:cNvSpPr>
          <p:nvPr>
            <p:ph type="dt" sz="half" idx="10"/>
          </p:nvPr>
        </p:nvSpPr>
        <p:spPr/>
        <p:txBody>
          <a:bodyPr/>
          <a:lstStyle/>
          <a:p>
            <a:fld id="{C54707B0-5348-4161-85F6-C73045B33587}" type="datetime1">
              <a:rPr lang="de-DE" smtClean="0"/>
              <a:t>11.01.2025</a:t>
            </a:fld>
            <a:endParaRPr lang="de-DE"/>
          </a:p>
        </p:txBody>
      </p:sp>
      <p:sp>
        <p:nvSpPr>
          <p:cNvPr id="5" name="Fußzeilenplatzhalter 4">
            <a:extLst>
              <a:ext uri="{FF2B5EF4-FFF2-40B4-BE49-F238E27FC236}">
                <a16:creationId xmlns:a16="http://schemas.microsoft.com/office/drawing/2014/main" id="{1C003E89-878A-C99D-9DB1-E969D60F9F71}"/>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E006155A-EC39-15B3-B8D2-929A0A262726}"/>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4754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2E7011-A112-6E40-72C7-A89A6D7EDAE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7238228-2652-7008-B4CF-A2C9F5AFB52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AAEDD-7EE7-C906-BEED-575EE6FC2152}"/>
              </a:ext>
            </a:extLst>
          </p:cNvPr>
          <p:cNvSpPr>
            <a:spLocks noGrp="1"/>
          </p:cNvSpPr>
          <p:nvPr>
            <p:ph type="dt" sz="half" idx="10"/>
          </p:nvPr>
        </p:nvSpPr>
        <p:spPr/>
        <p:txBody>
          <a:bodyPr/>
          <a:lstStyle/>
          <a:p>
            <a:fld id="{67812251-997D-41ED-BA8B-A2B7DE7994A2}" type="datetime1">
              <a:rPr lang="de-DE" smtClean="0"/>
              <a:t>11.01.2025</a:t>
            </a:fld>
            <a:endParaRPr lang="de-DE"/>
          </a:p>
        </p:txBody>
      </p:sp>
      <p:sp>
        <p:nvSpPr>
          <p:cNvPr id="5" name="Fußzeilenplatzhalter 4">
            <a:extLst>
              <a:ext uri="{FF2B5EF4-FFF2-40B4-BE49-F238E27FC236}">
                <a16:creationId xmlns:a16="http://schemas.microsoft.com/office/drawing/2014/main" id="{944A3D4F-A8D5-051F-3CEB-8426545FCE95}"/>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2CA723A4-AD05-48C6-A263-E53AB69DD6A2}"/>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23141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215F0B-5100-A5D6-96C3-58097320605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EE1FB78-1B8B-3C7C-396A-834590A405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A4DB311-CC27-BCDE-7162-E07A4868952C}"/>
              </a:ext>
            </a:extLst>
          </p:cNvPr>
          <p:cNvSpPr>
            <a:spLocks noGrp="1"/>
          </p:cNvSpPr>
          <p:nvPr>
            <p:ph type="dt" sz="half" idx="10"/>
          </p:nvPr>
        </p:nvSpPr>
        <p:spPr/>
        <p:txBody>
          <a:bodyPr/>
          <a:lstStyle/>
          <a:p>
            <a:fld id="{CC9448E1-1551-4663-A016-FD12834C4B25}" type="datetime1">
              <a:rPr lang="de-DE" smtClean="0"/>
              <a:t>11.01.2025</a:t>
            </a:fld>
            <a:endParaRPr lang="de-DE"/>
          </a:p>
        </p:txBody>
      </p:sp>
      <p:sp>
        <p:nvSpPr>
          <p:cNvPr id="5" name="Fußzeilenplatzhalter 4">
            <a:extLst>
              <a:ext uri="{FF2B5EF4-FFF2-40B4-BE49-F238E27FC236}">
                <a16:creationId xmlns:a16="http://schemas.microsoft.com/office/drawing/2014/main" id="{9D0748FF-B290-88A2-7C92-7672DA7815DF}"/>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89F713D9-311C-F169-A38B-D24A5B975920}"/>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860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F01758-081C-A362-2C9F-1805198B5C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C5AF8B5-E7F6-0F7E-4B1D-7919931DC60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93FD3F3-E848-A434-C8EE-9F073657C76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0832C45-5B2A-3137-E90A-BCACCD57F433}"/>
              </a:ext>
            </a:extLst>
          </p:cNvPr>
          <p:cNvSpPr>
            <a:spLocks noGrp="1"/>
          </p:cNvSpPr>
          <p:nvPr>
            <p:ph type="dt" sz="half" idx="10"/>
          </p:nvPr>
        </p:nvSpPr>
        <p:spPr/>
        <p:txBody>
          <a:bodyPr/>
          <a:lstStyle/>
          <a:p>
            <a:fld id="{EC8B9ECA-897C-4AD6-8202-7188F5479362}" type="datetime1">
              <a:rPr lang="de-DE" smtClean="0"/>
              <a:t>11.01.2025</a:t>
            </a:fld>
            <a:endParaRPr lang="de-DE"/>
          </a:p>
        </p:txBody>
      </p:sp>
      <p:sp>
        <p:nvSpPr>
          <p:cNvPr id="6" name="Fußzeilenplatzhalter 5">
            <a:extLst>
              <a:ext uri="{FF2B5EF4-FFF2-40B4-BE49-F238E27FC236}">
                <a16:creationId xmlns:a16="http://schemas.microsoft.com/office/drawing/2014/main" id="{BBE1AAAF-19C9-BA86-460A-6E08FAD1913C}"/>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E085DBE3-52A3-032D-7BCC-DF21746F25A1}"/>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219510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3EACE-6C65-E2F0-FB50-6AD8A03BE66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FDF3871-A62F-3B40-FE1C-0387FE54A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C68D9E7-FB24-F0D9-8418-0E8F2239018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26575B3-3BD9-37ED-1A79-8AAF618268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33E029F-46E1-30E2-9FC0-A399590A613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13E1556-11A2-3D3E-94F7-DA2E772BF835}"/>
              </a:ext>
            </a:extLst>
          </p:cNvPr>
          <p:cNvSpPr>
            <a:spLocks noGrp="1"/>
          </p:cNvSpPr>
          <p:nvPr>
            <p:ph type="dt" sz="half" idx="10"/>
          </p:nvPr>
        </p:nvSpPr>
        <p:spPr/>
        <p:txBody>
          <a:bodyPr/>
          <a:lstStyle/>
          <a:p>
            <a:fld id="{3FCECB13-0D95-4BF9-8145-6C466C1DF68E}" type="datetime1">
              <a:rPr lang="de-DE" smtClean="0"/>
              <a:t>11.01.2025</a:t>
            </a:fld>
            <a:endParaRPr lang="de-DE"/>
          </a:p>
        </p:txBody>
      </p:sp>
      <p:sp>
        <p:nvSpPr>
          <p:cNvPr id="8" name="Fußzeilenplatzhalter 7">
            <a:extLst>
              <a:ext uri="{FF2B5EF4-FFF2-40B4-BE49-F238E27FC236}">
                <a16:creationId xmlns:a16="http://schemas.microsoft.com/office/drawing/2014/main" id="{7EC304F6-62A5-CD34-B7BB-BBEDBCC1DCAA}"/>
              </a:ext>
            </a:extLst>
          </p:cNvPr>
          <p:cNvSpPr>
            <a:spLocks noGrp="1"/>
          </p:cNvSpPr>
          <p:nvPr>
            <p:ph type="ftr" sz="quarter" idx="11"/>
          </p:nvPr>
        </p:nvSpPr>
        <p:spPr/>
        <p:txBody>
          <a:bodyPr/>
          <a:lstStyle/>
          <a:p>
            <a:r>
              <a:rPr lang="de-DE"/>
              <a:t>FOM; DLS; Big-Data-Analyseprojekt; P. Hornig; A. Dutovic;</a:t>
            </a:r>
          </a:p>
        </p:txBody>
      </p:sp>
      <p:sp>
        <p:nvSpPr>
          <p:cNvPr id="9" name="Foliennummernplatzhalter 8">
            <a:extLst>
              <a:ext uri="{FF2B5EF4-FFF2-40B4-BE49-F238E27FC236}">
                <a16:creationId xmlns:a16="http://schemas.microsoft.com/office/drawing/2014/main" id="{27850EE1-CD74-BB26-7AE5-CB8D730005C7}"/>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102657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12D1C-C840-AA69-8E0F-B77DA125A0D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0DD8231-6675-0C58-D38C-C1FB45FCB246}"/>
              </a:ext>
            </a:extLst>
          </p:cNvPr>
          <p:cNvSpPr>
            <a:spLocks noGrp="1"/>
          </p:cNvSpPr>
          <p:nvPr>
            <p:ph type="dt" sz="half" idx="10"/>
          </p:nvPr>
        </p:nvSpPr>
        <p:spPr/>
        <p:txBody>
          <a:bodyPr/>
          <a:lstStyle/>
          <a:p>
            <a:fld id="{49FF6DA0-4DE3-4707-9861-BA6912EB9F5D}" type="datetime1">
              <a:rPr lang="de-DE" smtClean="0"/>
              <a:t>11.01.2025</a:t>
            </a:fld>
            <a:endParaRPr lang="de-DE"/>
          </a:p>
        </p:txBody>
      </p:sp>
      <p:sp>
        <p:nvSpPr>
          <p:cNvPr id="4" name="Fußzeilenplatzhalter 3">
            <a:extLst>
              <a:ext uri="{FF2B5EF4-FFF2-40B4-BE49-F238E27FC236}">
                <a16:creationId xmlns:a16="http://schemas.microsoft.com/office/drawing/2014/main" id="{855C25D3-E14B-2874-EE4C-D1BE4636DDEC}"/>
              </a:ext>
            </a:extLst>
          </p:cNvPr>
          <p:cNvSpPr>
            <a:spLocks noGrp="1"/>
          </p:cNvSpPr>
          <p:nvPr>
            <p:ph type="ftr" sz="quarter" idx="11"/>
          </p:nvPr>
        </p:nvSpPr>
        <p:spPr/>
        <p:txBody>
          <a:bodyPr/>
          <a:lstStyle/>
          <a:p>
            <a:r>
              <a:rPr lang="de-DE"/>
              <a:t>FOM; DLS; Big-Data-Analyseprojekt; P. Hornig; A. Dutovic;</a:t>
            </a:r>
          </a:p>
        </p:txBody>
      </p:sp>
      <p:sp>
        <p:nvSpPr>
          <p:cNvPr id="5" name="Foliennummernplatzhalter 4">
            <a:extLst>
              <a:ext uri="{FF2B5EF4-FFF2-40B4-BE49-F238E27FC236}">
                <a16:creationId xmlns:a16="http://schemas.microsoft.com/office/drawing/2014/main" id="{0DE8E369-5216-14B5-9ED1-7C0A1D704CFA}"/>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67712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B2F05C3-0B12-5524-52B5-41C8908F7561}"/>
              </a:ext>
            </a:extLst>
          </p:cNvPr>
          <p:cNvSpPr>
            <a:spLocks noGrp="1"/>
          </p:cNvSpPr>
          <p:nvPr>
            <p:ph type="dt" sz="half" idx="10"/>
          </p:nvPr>
        </p:nvSpPr>
        <p:spPr/>
        <p:txBody>
          <a:bodyPr/>
          <a:lstStyle/>
          <a:p>
            <a:fld id="{03CBCC40-930D-4D8D-943F-BBF0C01B396E}" type="datetime1">
              <a:rPr lang="de-DE" smtClean="0"/>
              <a:t>11.01.2025</a:t>
            </a:fld>
            <a:endParaRPr lang="de-DE"/>
          </a:p>
        </p:txBody>
      </p:sp>
      <p:sp>
        <p:nvSpPr>
          <p:cNvPr id="3" name="Fußzeilenplatzhalter 2">
            <a:extLst>
              <a:ext uri="{FF2B5EF4-FFF2-40B4-BE49-F238E27FC236}">
                <a16:creationId xmlns:a16="http://schemas.microsoft.com/office/drawing/2014/main" id="{55C8867C-AF18-D1C6-CFF2-76F0C811A719}"/>
              </a:ext>
            </a:extLst>
          </p:cNvPr>
          <p:cNvSpPr>
            <a:spLocks noGrp="1"/>
          </p:cNvSpPr>
          <p:nvPr>
            <p:ph type="ftr" sz="quarter" idx="11"/>
          </p:nvPr>
        </p:nvSpPr>
        <p:spPr/>
        <p:txBody>
          <a:bodyPr/>
          <a:lstStyle/>
          <a:p>
            <a:r>
              <a:rPr lang="de-DE"/>
              <a:t>FOM; DLS; Big-Data-Analyseprojekt; P. Hornig; A. Dutovic;</a:t>
            </a:r>
          </a:p>
        </p:txBody>
      </p:sp>
      <p:sp>
        <p:nvSpPr>
          <p:cNvPr id="4" name="Foliennummernplatzhalter 3">
            <a:extLst>
              <a:ext uri="{FF2B5EF4-FFF2-40B4-BE49-F238E27FC236}">
                <a16:creationId xmlns:a16="http://schemas.microsoft.com/office/drawing/2014/main" id="{9889F5CD-D6E0-2116-E5FC-91EB86984784}"/>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195289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7F5C3F-4CFB-6CD6-76E7-EB84494DB5C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C17A579-E1FD-54DE-483E-C1DEE5739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4E52FF8-8BD2-EC79-7BB2-1422CB94A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575B4CB-7B9D-97CD-2EE3-87792E5E7030}"/>
              </a:ext>
            </a:extLst>
          </p:cNvPr>
          <p:cNvSpPr>
            <a:spLocks noGrp="1"/>
          </p:cNvSpPr>
          <p:nvPr>
            <p:ph type="dt" sz="half" idx="10"/>
          </p:nvPr>
        </p:nvSpPr>
        <p:spPr/>
        <p:txBody>
          <a:bodyPr/>
          <a:lstStyle/>
          <a:p>
            <a:fld id="{27D89BB0-64EA-4197-8A1A-2CE3C18189AC}" type="datetime1">
              <a:rPr lang="de-DE" smtClean="0"/>
              <a:t>11.01.2025</a:t>
            </a:fld>
            <a:endParaRPr lang="de-DE"/>
          </a:p>
        </p:txBody>
      </p:sp>
      <p:sp>
        <p:nvSpPr>
          <p:cNvPr id="6" name="Fußzeilenplatzhalter 5">
            <a:extLst>
              <a:ext uri="{FF2B5EF4-FFF2-40B4-BE49-F238E27FC236}">
                <a16:creationId xmlns:a16="http://schemas.microsoft.com/office/drawing/2014/main" id="{E3FE9C79-EDF0-610E-0E61-69C5622EFD71}"/>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FCA1D2C7-88E8-BE6C-785B-C9AEFD0D92C7}"/>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51017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24AA0F-4DA6-1F31-E618-580152A08B4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EC561DC-5965-1F93-5543-C9DDFCAFF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75AE7D4-4D8F-ED9D-BA93-1145DAA21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4B450C-5B8E-C966-6604-B33799CDD2C2}"/>
              </a:ext>
            </a:extLst>
          </p:cNvPr>
          <p:cNvSpPr>
            <a:spLocks noGrp="1"/>
          </p:cNvSpPr>
          <p:nvPr>
            <p:ph type="dt" sz="half" idx="10"/>
          </p:nvPr>
        </p:nvSpPr>
        <p:spPr/>
        <p:txBody>
          <a:bodyPr/>
          <a:lstStyle/>
          <a:p>
            <a:fld id="{2333CE67-34D5-4AD2-84AD-12BDC7383A88}" type="datetime1">
              <a:rPr lang="de-DE" smtClean="0"/>
              <a:t>11.01.2025</a:t>
            </a:fld>
            <a:endParaRPr lang="de-DE"/>
          </a:p>
        </p:txBody>
      </p:sp>
      <p:sp>
        <p:nvSpPr>
          <p:cNvPr id="6" name="Fußzeilenplatzhalter 5">
            <a:extLst>
              <a:ext uri="{FF2B5EF4-FFF2-40B4-BE49-F238E27FC236}">
                <a16:creationId xmlns:a16="http://schemas.microsoft.com/office/drawing/2014/main" id="{763438EB-D06B-D5A1-74F9-1589574D70D2}"/>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A66A36D7-A9AD-0C3C-1349-FFEE8D346E0C}"/>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224404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546969F-5F81-2E1D-DF38-6C813B3EB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9E3518A-238C-571E-58B3-E2622CCAF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17AD0E2-59BF-448D-0A82-44430E76A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059296-E3DE-4079-BA6A-9CF302EA4EB0}" type="datetime1">
              <a:rPr lang="de-DE" smtClean="0"/>
              <a:t>11.01.2025</a:t>
            </a:fld>
            <a:endParaRPr lang="de-DE"/>
          </a:p>
        </p:txBody>
      </p:sp>
      <p:sp>
        <p:nvSpPr>
          <p:cNvPr id="5" name="Fußzeilenplatzhalter 4">
            <a:extLst>
              <a:ext uri="{FF2B5EF4-FFF2-40B4-BE49-F238E27FC236}">
                <a16:creationId xmlns:a16="http://schemas.microsoft.com/office/drawing/2014/main" id="{791F5CF5-8EEA-36EE-3CAD-301B557A2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FOM; DLS; Big-Data-Analyseprojekt; P. Hornig; A. Dutovic;</a:t>
            </a:r>
          </a:p>
        </p:txBody>
      </p:sp>
      <p:sp>
        <p:nvSpPr>
          <p:cNvPr id="6" name="Foliennummernplatzhalter 5">
            <a:extLst>
              <a:ext uri="{FF2B5EF4-FFF2-40B4-BE49-F238E27FC236}">
                <a16:creationId xmlns:a16="http://schemas.microsoft.com/office/drawing/2014/main" id="{7F22F596-800E-9255-E4EA-8013B6079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1D1D1E-D4F6-4C1C-B7C7-8D49125CABEB}" type="slidenum">
              <a:rPr lang="de-DE" smtClean="0"/>
              <a:t>‹Nr.›</a:t>
            </a:fld>
            <a:endParaRPr lang="de-DE"/>
          </a:p>
        </p:txBody>
      </p:sp>
    </p:spTree>
    <p:extLst>
      <p:ext uri="{BB962C8B-B14F-4D97-AF65-F5344CB8AC3E}">
        <p14:creationId xmlns:p14="http://schemas.microsoft.com/office/powerpoint/2010/main" val="6137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ompaniesmarketcap.com/" TargetMode="Externa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microsoft.com/office/2007/relationships/hdphoto" Target="../media/hdphoto5.wdp"/><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04F7-A44C-5596-1821-9A6F96E3DB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3CD4B3-0F40-100A-66B7-805896A4A8EC}"/>
              </a:ext>
            </a:extLst>
          </p:cNvPr>
          <p:cNvSpPr>
            <a:spLocks noGrp="1"/>
          </p:cNvSpPr>
          <p:nvPr>
            <p:ph type="ctrTitle"/>
          </p:nvPr>
        </p:nvSpPr>
        <p:spPr>
          <a:xfrm>
            <a:off x="504825" y="674212"/>
            <a:ext cx="9144000" cy="2387600"/>
          </a:xfrm>
        </p:spPr>
        <p:txBody>
          <a:bodyPr>
            <a:normAutofit/>
          </a:bodyPr>
          <a:lstStyle/>
          <a:p>
            <a:pPr algn="l"/>
            <a:r>
              <a:rPr lang="de-DE" sz="5400" dirty="0">
                <a:solidFill>
                  <a:srgbClr val="382B43"/>
                </a:solidFill>
                <a:latin typeface="Askan"/>
              </a:rPr>
              <a:t>Deep Learning zur</a:t>
            </a:r>
            <a:br>
              <a:rPr lang="de-DE" sz="5400" dirty="0">
                <a:solidFill>
                  <a:srgbClr val="382B43"/>
                </a:solidFill>
                <a:latin typeface="Askan"/>
              </a:rPr>
            </a:br>
            <a:r>
              <a:rPr lang="de-DE" sz="5400" dirty="0">
                <a:solidFill>
                  <a:srgbClr val="382B43"/>
                </a:solidFill>
                <a:latin typeface="Askan"/>
              </a:rPr>
              <a:t>Aktienprognose</a:t>
            </a:r>
          </a:p>
        </p:txBody>
      </p:sp>
      <p:sp>
        <p:nvSpPr>
          <p:cNvPr id="3" name="Untertitel 2">
            <a:extLst>
              <a:ext uri="{FF2B5EF4-FFF2-40B4-BE49-F238E27FC236}">
                <a16:creationId xmlns:a16="http://schemas.microsoft.com/office/drawing/2014/main" id="{177CA11F-CC6D-3B82-46CA-C4D0875E9A63}"/>
              </a:ext>
            </a:extLst>
          </p:cNvPr>
          <p:cNvSpPr>
            <a:spLocks noGrp="1"/>
          </p:cNvSpPr>
          <p:nvPr>
            <p:ph type="subTitle" idx="1"/>
          </p:nvPr>
        </p:nvSpPr>
        <p:spPr>
          <a:xfrm>
            <a:off x="504825" y="3578701"/>
            <a:ext cx="9144000" cy="1655762"/>
          </a:xfrm>
        </p:spPr>
        <p:txBody>
          <a:bodyPr>
            <a:normAutofit/>
          </a:bodyPr>
          <a:lstStyle/>
          <a:p>
            <a:pPr algn="l">
              <a:lnSpc>
                <a:spcPct val="100000"/>
              </a:lnSpc>
              <a:spcBef>
                <a:spcPts val="0"/>
              </a:spcBef>
            </a:pPr>
            <a:r>
              <a:rPr lang="de-DE" sz="1600" dirty="0">
                <a:solidFill>
                  <a:srgbClr val="382B43"/>
                </a:solidFill>
                <a:latin typeface="Askan"/>
              </a:rPr>
              <a:t>Entwicklung eines Workflows zur Verarbeitung multimodaler Daten für</a:t>
            </a:r>
          </a:p>
          <a:p>
            <a:pPr algn="l">
              <a:lnSpc>
                <a:spcPct val="100000"/>
              </a:lnSpc>
              <a:spcBef>
                <a:spcPts val="0"/>
              </a:spcBef>
            </a:pPr>
            <a:r>
              <a:rPr lang="de-DE" sz="1600" dirty="0">
                <a:solidFill>
                  <a:srgbClr val="382B43"/>
                </a:solidFill>
                <a:latin typeface="Askan"/>
              </a:rPr>
              <a:t>die Vorhersage von Aktienkursen durch Deep Learning</a:t>
            </a:r>
          </a:p>
        </p:txBody>
      </p:sp>
      <p:sp>
        <p:nvSpPr>
          <p:cNvPr id="192" name="Untertitel 2">
            <a:extLst>
              <a:ext uri="{FF2B5EF4-FFF2-40B4-BE49-F238E27FC236}">
                <a16:creationId xmlns:a16="http://schemas.microsoft.com/office/drawing/2014/main" id="{F9A83FA3-3CED-027F-8AB8-C87E0AA44326}"/>
              </a:ext>
            </a:extLst>
          </p:cNvPr>
          <p:cNvSpPr txBox="1">
            <a:spLocks/>
          </p:cNvSpPr>
          <p:nvPr/>
        </p:nvSpPr>
        <p:spPr>
          <a:xfrm>
            <a:off x="504825" y="598360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de-DE" sz="1600" dirty="0">
                <a:latin typeface="Askan"/>
              </a:rPr>
              <a:t>Paul Hornig &amp; Admir Dutovic</a:t>
            </a:r>
          </a:p>
        </p:txBody>
      </p:sp>
      <p:pic>
        <p:nvPicPr>
          <p:cNvPr id="207" name="Grafik 206">
            <a:extLst>
              <a:ext uri="{FF2B5EF4-FFF2-40B4-BE49-F238E27FC236}">
                <a16:creationId xmlns:a16="http://schemas.microsoft.com/office/drawing/2014/main" id="{29932467-4A4C-D76E-9B16-FA8BA965CD10}"/>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610"/>
          <a:stretch>
            <a:fillRect/>
          </a:stretch>
        </p:blipFill>
        <p:spPr>
          <a:xfrm>
            <a:off x="8170500" y="0"/>
            <a:ext cx="11873729" cy="6858000"/>
          </a:xfrm>
          <a:custGeom>
            <a:avLst/>
            <a:gdLst>
              <a:gd name="connsiteX0" fmla="*/ 1148740 w 11873729"/>
              <a:gd name="connsiteY0" fmla="*/ 0 h 6858000"/>
              <a:gd name="connsiteX1" fmla="*/ 11873729 w 11873729"/>
              <a:gd name="connsiteY1" fmla="*/ 0 h 6858000"/>
              <a:gd name="connsiteX2" fmla="*/ 11873729 w 11873729"/>
              <a:gd name="connsiteY2" fmla="*/ 6858000 h 6858000"/>
              <a:gd name="connsiteX3" fmla="*/ 0 w 118737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873729" h="6858000">
                <a:moveTo>
                  <a:pt x="1148740" y="0"/>
                </a:moveTo>
                <a:lnTo>
                  <a:pt x="11873729" y="0"/>
                </a:lnTo>
                <a:lnTo>
                  <a:pt x="11873729" y="6858000"/>
                </a:lnTo>
                <a:lnTo>
                  <a:pt x="0" y="6858000"/>
                </a:lnTo>
                <a:close/>
              </a:path>
            </a:pathLst>
          </a:custGeom>
        </p:spPr>
      </p:pic>
      <p:sp>
        <p:nvSpPr>
          <p:cNvPr id="206" name="Rechteck 205">
            <a:extLst>
              <a:ext uri="{FF2B5EF4-FFF2-40B4-BE49-F238E27FC236}">
                <a16:creationId xmlns:a16="http://schemas.microsoft.com/office/drawing/2014/main" id="{7BA721B2-F52C-7553-F3E7-25B7456D6FE4}"/>
              </a:ext>
            </a:extLst>
          </p:cNvPr>
          <p:cNvSpPr/>
          <p:nvPr/>
        </p:nvSpPr>
        <p:spPr>
          <a:xfrm rot="570538">
            <a:off x="-4081463" y="-1286011"/>
            <a:ext cx="2438400" cy="9729424"/>
          </a:xfrm>
          <a:prstGeom prst="rect">
            <a:avLst/>
          </a:prstGeom>
          <a:solidFill>
            <a:srgbClr val="A8E4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Rechteck: eine Ecke abgeschnitten 190">
            <a:extLst>
              <a:ext uri="{FF2B5EF4-FFF2-40B4-BE49-F238E27FC236}">
                <a16:creationId xmlns:a16="http://schemas.microsoft.com/office/drawing/2014/main" id="{C4A1312F-7AF8-9DAB-66E9-C14C9935B59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5052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A4A71-84DC-8D42-5968-731783F4C675}"/>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87BECF5C-333D-4294-BBEE-9D0CBC8B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76" y="4590073"/>
            <a:ext cx="8496300" cy="1028780"/>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6A10DC4-3995-E6AA-5655-208A4E4E30C1}"/>
              </a:ext>
            </a:extLst>
          </p:cNvPr>
          <p:cNvPicPr>
            <a:picLocks noChangeAspect="1"/>
          </p:cNvPicPr>
          <p:nvPr/>
        </p:nvPicPr>
        <p:blipFill>
          <a:blip r:embed="rId3">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4" name="Foliennummernplatzhalter 3">
            <a:extLst>
              <a:ext uri="{FF2B5EF4-FFF2-40B4-BE49-F238E27FC236}">
                <a16:creationId xmlns:a16="http://schemas.microsoft.com/office/drawing/2014/main" id="{07FEFA41-6734-17BA-141A-79163CEFFC6E}"/>
              </a:ext>
            </a:extLst>
          </p:cNvPr>
          <p:cNvSpPr>
            <a:spLocks noGrp="1"/>
          </p:cNvSpPr>
          <p:nvPr>
            <p:ph type="sldNum" sz="quarter" idx="12"/>
          </p:nvPr>
        </p:nvSpPr>
        <p:spPr/>
        <p:txBody>
          <a:bodyPr/>
          <a:lstStyle/>
          <a:p>
            <a:fld id="{B01D1D1E-D4F6-4C1C-B7C7-8D49125CABEB}" type="slidenum">
              <a:rPr lang="de-DE" sz="1000" smtClean="0">
                <a:latin typeface="Askan"/>
              </a:rPr>
              <a:t>10</a:t>
            </a:fld>
            <a:endParaRPr lang="de-DE" sz="1000" dirty="0">
              <a:latin typeface="Askan"/>
            </a:endParaRPr>
          </a:p>
        </p:txBody>
      </p:sp>
      <p:sp>
        <p:nvSpPr>
          <p:cNvPr id="5" name="Fußzeilenplatzhalter 4">
            <a:extLst>
              <a:ext uri="{FF2B5EF4-FFF2-40B4-BE49-F238E27FC236}">
                <a16:creationId xmlns:a16="http://schemas.microsoft.com/office/drawing/2014/main" id="{862F9428-6283-C9EE-8A7B-7F1984DE104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2AFA2168-904B-A9CF-4822-AF1E41A49BF5}"/>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a:t>
            </a:r>
          </a:p>
        </p:txBody>
      </p:sp>
      <p:sp>
        <p:nvSpPr>
          <p:cNvPr id="7" name="Rechteck: eine Ecke abgeschnitten 190">
            <a:extLst>
              <a:ext uri="{FF2B5EF4-FFF2-40B4-BE49-F238E27FC236}">
                <a16:creationId xmlns:a16="http://schemas.microsoft.com/office/drawing/2014/main" id="{02B49CC8-B6D7-0C7A-DC52-EC699F78A605}"/>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5EF7AE96-12F5-FB82-DFA7-04F3D5D3712E}"/>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Stimmungsmetriken</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Anzahl</a:t>
            </a:r>
            <a:r>
              <a:rPr lang="en-US" sz="1200" dirty="0">
                <a:latin typeface="Askan"/>
              </a:rPr>
              <a:t> der Tweets (</a:t>
            </a:r>
            <a:r>
              <a:rPr lang="en-US" sz="1200" dirty="0" err="1">
                <a:latin typeface="Askan"/>
              </a:rPr>
              <a:t>Relevanz</a:t>
            </a:r>
            <a:r>
              <a:rPr lang="en-US" sz="1200" dirty="0">
                <a:latin typeface="Askan"/>
              </a:rPr>
              <a:t>)</a:t>
            </a:r>
          </a:p>
          <a:p>
            <a:pPr marL="914400">
              <a:lnSpc>
                <a:spcPct val="100000"/>
              </a:lnSpc>
              <a:spcBef>
                <a:spcPts val="600"/>
              </a:spcBef>
              <a:buClr>
                <a:srgbClr val="66D082"/>
              </a:buClr>
              <a:buSzPct val="110000"/>
              <a:buFontTx/>
              <a:buChar char="◙"/>
            </a:pPr>
            <a:r>
              <a:rPr lang="en-US" sz="1200" dirty="0" err="1">
                <a:latin typeface="Askan"/>
              </a:rPr>
              <a:t>Durchschnittlicher</a:t>
            </a:r>
            <a:r>
              <a:rPr lang="en-US" sz="1200" dirty="0">
                <a:latin typeface="Askan"/>
              </a:rPr>
              <a:t> </a:t>
            </a:r>
            <a:r>
              <a:rPr lang="en-US" sz="1200" dirty="0" err="1">
                <a:latin typeface="Askan"/>
              </a:rPr>
              <a:t>Positiv</a:t>
            </a:r>
            <a:r>
              <a:rPr lang="en-US" sz="1200" dirty="0">
                <a:latin typeface="Askan"/>
              </a:rPr>
              <a:t>-/negative-Score </a:t>
            </a:r>
            <a:r>
              <a:rPr lang="en-US" sz="1200" dirty="0" err="1">
                <a:latin typeface="Askan"/>
              </a:rPr>
              <a:t>mit</a:t>
            </a:r>
            <a:r>
              <a:rPr lang="en-US" sz="1200" dirty="0">
                <a:latin typeface="Askan"/>
              </a:rPr>
              <a:t> </a:t>
            </a:r>
            <a:r>
              <a:rPr lang="en-US" sz="1200" dirty="0" err="1">
                <a:latin typeface="Askan"/>
              </a:rPr>
              <a:t>FinancialBERT</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Stimmung-Embeddings</a:t>
            </a:r>
          </a:p>
          <a:p>
            <a:pPr marL="914400">
              <a:lnSpc>
                <a:spcPct val="100000"/>
              </a:lnSpc>
              <a:spcBef>
                <a:spcPts val="600"/>
              </a:spcBef>
              <a:buClr>
                <a:srgbClr val="66D082"/>
              </a:buClr>
              <a:buSzPct val="110000"/>
              <a:buFontTx/>
              <a:buChar char="◙"/>
            </a:pPr>
            <a:r>
              <a:rPr lang="en-US" sz="1200" dirty="0" err="1">
                <a:latin typeface="Askan"/>
              </a:rPr>
              <a:t>Erzeugung</a:t>
            </a:r>
            <a:r>
              <a:rPr lang="en-US" sz="1200" dirty="0">
                <a:latin typeface="Askan"/>
              </a:rPr>
              <a:t> </a:t>
            </a:r>
            <a:r>
              <a:rPr lang="en-US" sz="1200" dirty="0" err="1">
                <a:latin typeface="Askan"/>
              </a:rPr>
              <a:t>eines</a:t>
            </a:r>
            <a:r>
              <a:rPr lang="en-US" sz="1200" dirty="0">
                <a:latin typeface="Askan"/>
              </a:rPr>
              <a:t> </a:t>
            </a:r>
            <a:r>
              <a:rPr lang="en-US" sz="1200" dirty="0" err="1">
                <a:latin typeface="Askan"/>
              </a:rPr>
              <a:t>repräsentativen</a:t>
            </a:r>
            <a:r>
              <a:rPr lang="en-US" sz="1200" dirty="0">
                <a:latin typeface="Askan"/>
              </a:rPr>
              <a:t> </a:t>
            </a:r>
            <a:r>
              <a:rPr lang="en-US" sz="1200" dirty="0" err="1">
                <a:latin typeface="Askan"/>
              </a:rPr>
              <a:t>Vektors</a:t>
            </a:r>
            <a:r>
              <a:rPr lang="en-US" sz="1200" dirty="0">
                <a:latin typeface="Askan"/>
              </a:rPr>
              <a:t> pro Tages-Stimmung</a:t>
            </a:r>
          </a:p>
          <a:p>
            <a:pPr marL="914400">
              <a:lnSpc>
                <a:spcPct val="100000"/>
              </a:lnSpc>
              <a:spcBef>
                <a:spcPts val="600"/>
              </a:spcBef>
              <a:buClr>
                <a:srgbClr val="66D082"/>
              </a:buClr>
              <a:buSzPct val="110000"/>
              <a:buFontTx/>
              <a:buChar char="◙"/>
            </a:pPr>
            <a:r>
              <a:rPr lang="en-US" sz="1200" dirty="0" err="1">
                <a:latin typeface="Askan"/>
              </a:rPr>
              <a:t>Verbindung</a:t>
            </a:r>
            <a:r>
              <a:rPr lang="en-US" sz="1200" dirty="0">
                <a:latin typeface="Askan"/>
              </a:rPr>
              <a:t> </a:t>
            </a:r>
            <a:r>
              <a:rPr lang="en-US" sz="1200" dirty="0" err="1">
                <a:latin typeface="Askan"/>
              </a:rPr>
              <a:t>aller</a:t>
            </a:r>
            <a:r>
              <a:rPr lang="en-US" sz="1200" dirty="0">
                <a:latin typeface="Askan"/>
              </a:rPr>
              <a:t> Tweets </a:t>
            </a:r>
            <a:r>
              <a:rPr lang="en-US" sz="1200" dirty="0" err="1">
                <a:latin typeface="Askan"/>
              </a:rPr>
              <a:t>zu</a:t>
            </a:r>
            <a:r>
              <a:rPr lang="en-US" sz="1200" dirty="0">
                <a:latin typeface="Askan"/>
              </a:rPr>
              <a:t> </a:t>
            </a:r>
            <a:r>
              <a:rPr lang="en-US" sz="1200" dirty="0" err="1">
                <a:latin typeface="Askan"/>
              </a:rPr>
              <a:t>einem</a:t>
            </a:r>
            <a:r>
              <a:rPr lang="en-US" sz="1200" dirty="0">
                <a:latin typeface="Askan"/>
              </a:rPr>
              <a:t> Text </a:t>
            </a:r>
            <a:r>
              <a:rPr lang="en-US" sz="1200" dirty="0" err="1">
                <a:latin typeface="Askan"/>
              </a:rPr>
              <a:t>mit</a:t>
            </a:r>
            <a:r>
              <a:rPr lang="en-US" sz="1200" dirty="0">
                <a:latin typeface="Askan"/>
              </a:rPr>
              <a:t> [SEP] </a:t>
            </a:r>
            <a:r>
              <a:rPr lang="en-US" sz="1200" dirty="0" err="1">
                <a:latin typeface="Askan"/>
              </a:rPr>
              <a:t>als</a:t>
            </a:r>
            <a:r>
              <a:rPr lang="en-US" sz="1200" dirty="0">
                <a:latin typeface="Askan"/>
              </a:rPr>
              <a:t> </a:t>
            </a:r>
            <a:r>
              <a:rPr lang="en-US" sz="1200" dirty="0" err="1">
                <a:latin typeface="Askan"/>
              </a:rPr>
              <a:t>Trennzeichen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Verwendung</a:t>
            </a:r>
            <a:r>
              <a:rPr lang="en-US" sz="1200" dirty="0">
                <a:latin typeface="Askan"/>
              </a:rPr>
              <a:t> von </a:t>
            </a:r>
            <a:r>
              <a:rPr lang="en-US" sz="1200" dirty="0" err="1">
                <a:latin typeface="Askan"/>
              </a:rPr>
              <a:t>FinancialBERT</a:t>
            </a:r>
            <a:r>
              <a:rPr lang="en-US" sz="1200" dirty="0">
                <a:latin typeface="Askan"/>
              </a:rPr>
              <a:t> </a:t>
            </a:r>
            <a:r>
              <a:rPr lang="en-US" sz="1200" dirty="0" err="1">
                <a:latin typeface="Askan"/>
              </a:rPr>
              <a:t>zur</a:t>
            </a:r>
            <a:r>
              <a:rPr lang="en-US" sz="1200" dirty="0">
                <a:latin typeface="Askan"/>
              </a:rPr>
              <a:t> </a:t>
            </a:r>
            <a:r>
              <a:rPr lang="en-US" sz="1200" dirty="0" err="1">
                <a:latin typeface="Askan"/>
              </a:rPr>
              <a:t>Generierung</a:t>
            </a:r>
            <a:r>
              <a:rPr lang="en-US" sz="1200" dirty="0">
                <a:latin typeface="Askan"/>
              </a:rPr>
              <a:t> von Embeddings</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Ergebnis</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Finaler</a:t>
            </a:r>
            <a:r>
              <a:rPr lang="en-US" sz="1200" dirty="0">
                <a:latin typeface="Askan"/>
              </a:rPr>
              <a:t> </a:t>
            </a:r>
            <a:r>
              <a:rPr lang="en-US" sz="1200" dirty="0" err="1">
                <a:latin typeface="Askan"/>
              </a:rPr>
              <a:t>Datensatz</a:t>
            </a:r>
            <a:r>
              <a:rPr lang="en-US" sz="1200" dirty="0">
                <a:latin typeface="Askan"/>
              </a:rPr>
              <a:t> 5470 </a:t>
            </a:r>
            <a:r>
              <a:rPr lang="en-US" sz="1200" dirty="0" err="1">
                <a:latin typeface="Askan"/>
              </a:rPr>
              <a:t>Zeilen</a:t>
            </a:r>
            <a:r>
              <a:rPr lang="en-US" sz="1200" dirty="0">
                <a:latin typeface="Askan"/>
              </a:rPr>
              <a:t> </a:t>
            </a:r>
            <a:r>
              <a:rPr lang="en-US" sz="1200" dirty="0" err="1">
                <a:latin typeface="Askan"/>
              </a:rPr>
              <a:t>mit</a:t>
            </a:r>
            <a:r>
              <a:rPr lang="en-US" sz="1200" dirty="0">
                <a:latin typeface="Askan"/>
              </a:rPr>
              <a:t> </a:t>
            </a:r>
            <a:r>
              <a:rPr lang="en-US" sz="1200" dirty="0" err="1">
                <a:latin typeface="Askan"/>
              </a:rPr>
              <a:t>Kurs</a:t>
            </a:r>
            <a:r>
              <a:rPr lang="en-US" sz="1200" dirty="0">
                <a:latin typeface="Askan"/>
              </a:rPr>
              <a:t>- und </a:t>
            </a:r>
            <a:r>
              <a:rPr lang="en-US" sz="1200" dirty="0" err="1">
                <a:latin typeface="Askan"/>
              </a:rPr>
              <a:t>Stimmungsdaten</a:t>
            </a:r>
            <a:r>
              <a:rPr lang="en-US" sz="1200" dirty="0">
                <a:latin typeface="Askan"/>
              </a:rPr>
              <a:t> für 10 </a:t>
            </a:r>
            <a:r>
              <a:rPr lang="en-US" sz="1200" dirty="0" err="1">
                <a:latin typeface="Askan"/>
              </a:rPr>
              <a:t>Aktien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Im</a:t>
            </a:r>
            <a:r>
              <a:rPr lang="en-US" sz="1200" dirty="0">
                <a:latin typeface="Askan"/>
              </a:rPr>
              <a:t> CSV-Format für </a:t>
            </a:r>
            <a:r>
              <a:rPr lang="en-US" sz="1200" dirty="0" err="1">
                <a:latin typeface="Askan"/>
              </a:rPr>
              <a:t>weitere</a:t>
            </a:r>
            <a:r>
              <a:rPr lang="en-US" sz="1200" dirty="0">
                <a:latin typeface="Askan"/>
              </a:rPr>
              <a:t> </a:t>
            </a:r>
            <a:r>
              <a:rPr lang="en-US" sz="1200" dirty="0" err="1">
                <a:latin typeface="Askan"/>
              </a:rPr>
              <a:t>Modellierung</a:t>
            </a:r>
            <a:r>
              <a:rPr lang="en-US" sz="1200" dirty="0">
                <a:latin typeface="Askan"/>
              </a:rPr>
              <a:t> </a:t>
            </a:r>
            <a:r>
              <a:rPr lang="en-US" sz="1200" dirty="0" err="1">
                <a:latin typeface="Askan"/>
              </a:rPr>
              <a:t>gespeichert</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1332ED60-96E6-D98D-27F2-D1CC2C917512}"/>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Stimmungsmetriken mit FinancialBERT &amp; Embeddings</a:t>
            </a:r>
          </a:p>
        </p:txBody>
      </p:sp>
      <p:sp>
        <p:nvSpPr>
          <p:cNvPr id="12" name="TextBox 11">
            <a:extLst>
              <a:ext uri="{FF2B5EF4-FFF2-40B4-BE49-F238E27FC236}">
                <a16:creationId xmlns:a16="http://schemas.microsoft.com/office/drawing/2014/main" id="{0BB9382B-AB29-F7A1-B645-7145F57B275C}"/>
              </a:ext>
            </a:extLst>
          </p:cNvPr>
          <p:cNvSpPr txBox="1"/>
          <p:nvPr/>
        </p:nvSpPr>
        <p:spPr>
          <a:xfrm>
            <a:off x="838200" y="5735041"/>
            <a:ext cx="8877300" cy="215444"/>
          </a:xfrm>
          <a:prstGeom prst="rect">
            <a:avLst/>
          </a:prstGeom>
          <a:noFill/>
        </p:spPr>
        <p:txBody>
          <a:bodyPr wrap="square">
            <a:spAutoFit/>
          </a:bodyPr>
          <a:lstStyle/>
          <a:p>
            <a:r>
              <a:rPr lang="de-DE" sz="800" dirty="0">
                <a:latin typeface="Askan"/>
              </a:rPr>
              <a:t>Abbildung: Beispiel eine GOOG-Datenzeile nach Verarbeitung (inkl. Stimmungsmetriken und Embeddings)</a:t>
            </a:r>
            <a:endParaRPr lang="en-US" sz="800" dirty="0">
              <a:latin typeface="Askan"/>
            </a:endParaRPr>
          </a:p>
        </p:txBody>
      </p:sp>
    </p:spTree>
    <p:extLst>
      <p:ext uri="{BB962C8B-B14F-4D97-AF65-F5344CB8AC3E}">
        <p14:creationId xmlns:p14="http://schemas.microsoft.com/office/powerpoint/2010/main" val="424880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AE40-67BB-3C8E-C704-2F7E9074434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5A8A2E-6BD8-80DD-8442-27C056B9870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858E2BBC-8BAC-ABDC-C571-7F3E6E3F25AB}"/>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E52FD3D3-E619-4714-B80E-5804ADF5BCD2}"/>
              </a:ext>
            </a:extLst>
          </p:cNvPr>
          <p:cNvSpPr>
            <a:spLocks noGrp="1"/>
          </p:cNvSpPr>
          <p:nvPr>
            <p:ph type="sldNum" sz="quarter" idx="12"/>
          </p:nvPr>
        </p:nvSpPr>
        <p:spPr/>
        <p:txBody>
          <a:bodyPr/>
          <a:lstStyle/>
          <a:p>
            <a:fld id="{B01D1D1E-D4F6-4C1C-B7C7-8D49125CABEB}" type="slidenum">
              <a:rPr lang="de-DE" sz="1000" smtClean="0">
                <a:latin typeface="Askan"/>
              </a:rPr>
              <a:t>11</a:t>
            </a:fld>
            <a:endParaRPr lang="de-DE" sz="1000" dirty="0">
              <a:latin typeface="Askan"/>
            </a:endParaRPr>
          </a:p>
        </p:txBody>
      </p:sp>
      <p:sp>
        <p:nvSpPr>
          <p:cNvPr id="5" name="Fußzeilenplatzhalter 4">
            <a:extLst>
              <a:ext uri="{FF2B5EF4-FFF2-40B4-BE49-F238E27FC236}">
                <a16:creationId xmlns:a16="http://schemas.microsoft.com/office/drawing/2014/main" id="{B68D50F9-CBB2-2DF4-5C30-8A8EA5D4192E}"/>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49457A4C-BA0F-11FA-677A-52A91456BB4E}"/>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AE3FF155-3F48-ACBA-D136-6F1F6314785E}"/>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2">
            <a:extLst>
              <a:ext uri="{FF2B5EF4-FFF2-40B4-BE49-F238E27FC236}">
                <a16:creationId xmlns:a16="http://schemas.microsoft.com/office/drawing/2014/main" id="{8EDEE0A5-3BCF-91FB-AB7A-2CC464AC8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89" y="1295968"/>
            <a:ext cx="1652924" cy="1923142"/>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C2C16FDA-B767-2448-7BFE-5E46297D27F0}"/>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Basismodel &amp; Forschungsmodell</a:t>
            </a:r>
          </a:p>
        </p:txBody>
      </p:sp>
      <p:pic>
        <p:nvPicPr>
          <p:cNvPr id="2" name="Picture 2">
            <a:extLst>
              <a:ext uri="{FF2B5EF4-FFF2-40B4-BE49-F238E27FC236}">
                <a16:creationId xmlns:a16="http://schemas.microsoft.com/office/drawing/2014/main" id="{26E684EB-CA9F-433B-8C23-73DD4BC3A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2528" y="3296277"/>
            <a:ext cx="2596116" cy="22506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7883C1F3-4FB5-BAE0-3C9D-D6FD80B9E59B}"/>
              </a:ext>
            </a:extLst>
          </p:cNvPr>
          <p:cNvGraphicFramePr>
            <a:graphicFrameLocks noGrp="1"/>
          </p:cNvGraphicFramePr>
          <p:nvPr>
            <p:extLst>
              <p:ext uri="{D42A27DB-BD31-4B8C-83A1-F6EECF244321}">
                <p14:modId xmlns:p14="http://schemas.microsoft.com/office/powerpoint/2010/main" val="3365987951"/>
              </p:ext>
            </p:extLst>
          </p:nvPr>
        </p:nvGraphicFramePr>
        <p:xfrm>
          <a:off x="927656" y="1562584"/>
          <a:ext cx="6243766" cy="3768712"/>
        </p:xfrm>
        <a:graphic>
          <a:graphicData uri="http://schemas.openxmlformats.org/drawingml/2006/table">
            <a:tbl>
              <a:tblPr firstRow="1" bandRow="1">
                <a:tableStyleId>{5C22544A-7EE6-4342-B048-85BDC9FD1C3A}</a:tableStyleId>
              </a:tblPr>
              <a:tblGrid>
                <a:gridCol w="2379748">
                  <a:extLst>
                    <a:ext uri="{9D8B030D-6E8A-4147-A177-3AD203B41FA5}">
                      <a16:colId xmlns:a16="http://schemas.microsoft.com/office/drawing/2014/main" val="158646778"/>
                    </a:ext>
                  </a:extLst>
                </a:gridCol>
                <a:gridCol w="3864018">
                  <a:extLst>
                    <a:ext uri="{9D8B030D-6E8A-4147-A177-3AD203B41FA5}">
                      <a16:colId xmlns:a16="http://schemas.microsoft.com/office/drawing/2014/main" val="577940128"/>
                    </a:ext>
                  </a:extLst>
                </a:gridCol>
              </a:tblGrid>
              <a:tr h="432887">
                <a:tc gridSpan="2">
                  <a:txBody>
                    <a:bodyPr/>
                    <a:lstStyle/>
                    <a:p>
                      <a:pPr algn="ctr"/>
                      <a:r>
                        <a:rPr lang="de-DE" sz="1400" b="1" dirty="0">
                          <a:solidFill>
                            <a:schemeClr val="tx1"/>
                          </a:solidFill>
                          <a:latin typeface="Askan"/>
                        </a:rPr>
                        <a:t>Generelle Hyperparameter</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9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2888448"/>
                  </a:ext>
                </a:extLst>
              </a:tr>
              <a:tr h="459901">
                <a:tc>
                  <a:txBody>
                    <a:bodyPr/>
                    <a:lstStyle/>
                    <a:p>
                      <a:pPr algn="l"/>
                      <a:r>
                        <a:rPr lang="de-DE" sz="1400" b="1" dirty="0">
                          <a:solidFill>
                            <a:schemeClr val="tx1"/>
                          </a:solidFill>
                          <a:latin typeface="Askan"/>
                        </a:rPr>
                        <a:t>Datenaufteilung</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400" b="0" dirty="0">
                          <a:solidFill>
                            <a:schemeClr val="tx1"/>
                          </a:solidFill>
                          <a:latin typeface="Askan"/>
                        </a:rPr>
                        <a:t>80% Trainigsdaten (davon 15% Validierung) und 20% Testdaten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0499682"/>
                  </a:ext>
                </a:extLst>
              </a:tr>
              <a:tr h="459901">
                <a:tc>
                  <a:txBody>
                    <a:bodyPr/>
                    <a:lstStyle/>
                    <a:p>
                      <a:pPr algn="l"/>
                      <a:r>
                        <a:rPr lang="de-DE" sz="1400" b="1" dirty="0">
                          <a:solidFill>
                            <a:schemeClr val="tx1"/>
                          </a:solidFill>
                          <a:latin typeface="Askan"/>
                        </a:rPr>
                        <a:t>Skalierung</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MinMax Scaler außer Embeddings</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723971"/>
                  </a:ext>
                </a:extLst>
              </a:tr>
              <a:tr h="459901">
                <a:tc>
                  <a:txBody>
                    <a:bodyPr/>
                    <a:lstStyle/>
                    <a:p>
                      <a:pPr algn="l"/>
                      <a:r>
                        <a:rPr lang="de-DE" sz="1400" b="1" dirty="0">
                          <a:solidFill>
                            <a:schemeClr val="tx1"/>
                          </a:solidFill>
                          <a:latin typeface="Askan"/>
                        </a:rPr>
                        <a:t>Input</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Kursdaten: 30 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Sentiment-Daten 10 Markttage</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981489"/>
                  </a:ext>
                </a:extLst>
              </a:tr>
              <a:tr h="459901">
                <a:tc>
                  <a:txBody>
                    <a:bodyPr/>
                    <a:lstStyle/>
                    <a:p>
                      <a:pPr algn="l"/>
                      <a:r>
                        <a:rPr lang="de-DE" sz="1400" b="1" dirty="0">
                          <a:solidFill>
                            <a:schemeClr val="tx1"/>
                          </a:solidFill>
                          <a:latin typeface="Askan"/>
                        </a:rPr>
                        <a:t>Optimierungsalgorithmus</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Adam-Optimizer</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8765953"/>
                  </a:ext>
                </a:extLst>
              </a:tr>
              <a:tr h="459901">
                <a:tc>
                  <a:txBody>
                    <a:bodyPr/>
                    <a:lstStyle/>
                    <a:p>
                      <a:pPr algn="l"/>
                      <a:r>
                        <a:rPr lang="de-DE" sz="1400" b="1" dirty="0">
                          <a:solidFill>
                            <a:schemeClr val="tx1"/>
                          </a:solidFill>
                          <a:latin typeface="Askan"/>
                        </a:rPr>
                        <a:t>Batch-Größe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64</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678529"/>
                  </a:ext>
                </a:extLst>
              </a:tr>
              <a:tr h="459901">
                <a:tc>
                  <a:txBody>
                    <a:bodyPr/>
                    <a:lstStyle/>
                    <a:p>
                      <a:pPr algn="l"/>
                      <a:r>
                        <a:rPr lang="de-DE" sz="1400" b="1" dirty="0">
                          <a:solidFill>
                            <a:schemeClr val="tx1"/>
                          </a:solidFill>
                          <a:latin typeface="Askan"/>
                        </a:rPr>
                        <a:t>Epochenanzahl</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50</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407061"/>
                  </a:ext>
                </a:extLst>
              </a:tr>
              <a:tr h="459901">
                <a:tc>
                  <a:txBody>
                    <a:bodyPr/>
                    <a:lstStyle/>
                    <a:p>
                      <a:pPr algn="l"/>
                      <a:r>
                        <a:rPr lang="de-DE" sz="1400" b="1" dirty="0">
                          <a:solidFill>
                            <a:schemeClr val="tx1"/>
                          </a:solidFill>
                          <a:latin typeface="Askan"/>
                        </a:rPr>
                        <a:t>Verlustfunktion</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Mean Squared Error (MSE)</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391765"/>
                  </a:ext>
                </a:extLst>
              </a:tr>
            </a:tbl>
          </a:graphicData>
        </a:graphic>
      </p:graphicFrame>
    </p:spTree>
    <p:extLst>
      <p:ext uri="{BB962C8B-B14F-4D97-AF65-F5344CB8AC3E}">
        <p14:creationId xmlns:p14="http://schemas.microsoft.com/office/powerpoint/2010/main" val="246053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94FE-F7CD-931A-8114-4BA56C624B6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1105EB-1D5C-6A1A-4179-8B2E80C1C23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3147A0E6-C5FB-064A-EDD0-96D4B49D3DFB}"/>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A0AA63E6-DF7E-7BCB-C002-FC7DB50F3D3D}"/>
              </a:ext>
            </a:extLst>
          </p:cNvPr>
          <p:cNvSpPr>
            <a:spLocks noGrp="1"/>
          </p:cNvSpPr>
          <p:nvPr>
            <p:ph type="sldNum" sz="quarter" idx="12"/>
          </p:nvPr>
        </p:nvSpPr>
        <p:spPr/>
        <p:txBody>
          <a:bodyPr/>
          <a:lstStyle/>
          <a:p>
            <a:fld id="{B01D1D1E-D4F6-4C1C-B7C7-8D49125CABEB}" type="slidenum">
              <a:rPr lang="de-DE" sz="1000" smtClean="0">
                <a:latin typeface="Askan"/>
              </a:rPr>
              <a:t>12</a:t>
            </a:fld>
            <a:endParaRPr lang="de-DE" sz="1000" dirty="0">
              <a:latin typeface="Askan"/>
            </a:endParaRPr>
          </a:p>
        </p:txBody>
      </p:sp>
      <p:sp>
        <p:nvSpPr>
          <p:cNvPr id="5" name="Fußzeilenplatzhalter 4">
            <a:extLst>
              <a:ext uri="{FF2B5EF4-FFF2-40B4-BE49-F238E27FC236}">
                <a16:creationId xmlns:a16="http://schemas.microsoft.com/office/drawing/2014/main" id="{53ADF9D2-2D67-A52F-69A9-2E44D79EC669}"/>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380D8B6-F2B4-3A4B-70CE-C93D7A1DC609}"/>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840B8FE1-4BF5-2DBE-5AA9-BCFB60588255}"/>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26DB69A0-9908-48C4-6128-4826A3344B96}"/>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Keras Hyperparameter Optimierung</a:t>
            </a:r>
          </a:p>
        </p:txBody>
      </p:sp>
      <p:sp>
        <p:nvSpPr>
          <p:cNvPr id="12" name="TextBox 11">
            <a:extLst>
              <a:ext uri="{FF2B5EF4-FFF2-40B4-BE49-F238E27FC236}">
                <a16:creationId xmlns:a16="http://schemas.microsoft.com/office/drawing/2014/main" id="{6B8136F1-AD49-79AB-A930-417441658AEB}"/>
              </a:ext>
            </a:extLst>
          </p:cNvPr>
          <p:cNvSpPr txBox="1"/>
          <p:nvPr/>
        </p:nvSpPr>
        <p:spPr>
          <a:xfrm>
            <a:off x="838200" y="1612935"/>
            <a:ext cx="10034080" cy="2031325"/>
          </a:xfrm>
          <a:prstGeom prst="rect">
            <a:avLst/>
          </a:prstGeom>
          <a:noFill/>
        </p:spPr>
        <p:txBody>
          <a:bodyPr wrap="square">
            <a:spAutoFit/>
          </a:bodyPr>
          <a:lstStyle/>
          <a:p>
            <a:pPr algn="l"/>
            <a:r>
              <a:rPr lang="en-US" sz="1800" b="0" i="0" u="none" strike="noStrike" baseline="0" dirty="0">
                <a:solidFill>
                  <a:srgbClr val="FF0000"/>
                </a:solidFill>
                <a:latin typeface="NimbusSanL-ReguItal"/>
              </a:rPr>
              <a:t>Li</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Lisha</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Jamieson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Kevin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DeSalvo</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Giulia</a:t>
            </a:r>
            <a:r>
              <a:rPr lang="en-US" sz="1800" b="0" i="0" u="none" strike="noStrike" baseline="0" dirty="0">
                <a:solidFill>
                  <a:srgbClr val="FF0000"/>
                </a:solidFill>
                <a:latin typeface="NimbusSanL-Regu"/>
              </a:rPr>
              <a:t>, </a:t>
            </a:r>
            <a:r>
              <a:rPr lang="en-US" sz="1800" b="0" i="0" u="none" strike="noStrike" baseline="0" dirty="0" err="1">
                <a:solidFill>
                  <a:srgbClr val="FF0000"/>
                </a:solidFill>
                <a:latin typeface="NimbusSanL-ReguItal"/>
              </a:rPr>
              <a:t>Rostamizadeh</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Afshin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Talwalkar</a:t>
            </a:r>
            <a:r>
              <a:rPr lang="en-US" sz="1800" b="0" i="0" u="none" strike="noStrike" baseline="0" dirty="0">
                <a:solidFill>
                  <a:srgbClr val="FF0000"/>
                </a:solidFill>
                <a:latin typeface="NimbusSanL-Regu"/>
              </a:rPr>
              <a:t>, </a:t>
            </a:r>
            <a:r>
              <a:rPr lang="en-US" sz="1800" b="0" i="0" u="none" strike="noStrike" baseline="0" dirty="0" err="1">
                <a:solidFill>
                  <a:srgbClr val="FF0000"/>
                </a:solidFill>
                <a:latin typeface="NimbusSanL-ReguItal"/>
              </a:rPr>
              <a:t>Ameet</a:t>
            </a:r>
            <a:endParaRPr lang="en-US" sz="1800" b="0" i="0" u="none" strike="noStrike" baseline="0" dirty="0">
              <a:solidFill>
                <a:srgbClr val="FF0000"/>
              </a:solidFill>
              <a:latin typeface="NimbusSanL-ReguItal"/>
            </a:endParaRPr>
          </a:p>
          <a:p>
            <a:pPr algn="l"/>
            <a:r>
              <a:rPr lang="en-US" sz="1800" b="0" i="0" u="none" strike="noStrike" baseline="0" dirty="0">
                <a:solidFill>
                  <a:srgbClr val="FF0000"/>
                </a:solidFill>
                <a:latin typeface="NimbusSanL-Regu"/>
              </a:rPr>
              <a:t>(2018): Hyperband: A Novel Bandit-Based Approach to Hyperparameter Optimization,</a:t>
            </a:r>
          </a:p>
          <a:p>
            <a:pPr algn="l"/>
            <a:r>
              <a:rPr lang="en-US" sz="1800" b="0" i="0" u="none" strike="noStrike" baseline="0" dirty="0">
                <a:solidFill>
                  <a:srgbClr val="FF0000"/>
                </a:solidFill>
                <a:latin typeface="NimbusSanL-Regu"/>
              </a:rPr>
              <a:t>Journal of Machine Learning Research, Volume 18, Pages 152, &lt;https://jmlr.org/</a:t>
            </a:r>
          </a:p>
          <a:p>
            <a:pPr algn="l"/>
            <a:r>
              <a:rPr lang="de-DE" sz="1800" b="0" i="0" u="none" strike="noStrike" baseline="0" dirty="0">
                <a:solidFill>
                  <a:srgbClr val="FF0000"/>
                </a:solidFill>
                <a:latin typeface="NimbusSanL-Regu"/>
              </a:rPr>
              <a:t>papers/v18/16-558.html&gt; (2018) [Zugriff: 2024-12-20]</a:t>
            </a:r>
          </a:p>
          <a:p>
            <a:pPr algn="l"/>
            <a:endParaRPr lang="de-DE" dirty="0">
              <a:solidFill>
                <a:srgbClr val="FF0000"/>
              </a:solidFill>
              <a:latin typeface="NimbusSanL-Regu"/>
            </a:endParaRPr>
          </a:p>
          <a:p>
            <a:pPr algn="l"/>
            <a:endParaRPr lang="de-DE" dirty="0">
              <a:solidFill>
                <a:srgbClr val="FF0000"/>
              </a:solidFill>
              <a:latin typeface="NimbusSanL-Regu"/>
            </a:endParaRPr>
          </a:p>
          <a:p>
            <a:pPr algn="l"/>
            <a:r>
              <a:rPr lang="de-DE" dirty="0">
                <a:solidFill>
                  <a:srgbClr val="FF0000"/>
                </a:solidFill>
                <a:latin typeface="NimbusSanL-Regu"/>
              </a:rPr>
              <a:t>Admir aktualiseren theory + graph, kernpunkte, code ausschnitt !</a:t>
            </a:r>
            <a:endParaRPr lang="en-US" dirty="0">
              <a:solidFill>
                <a:srgbClr val="FF0000"/>
              </a:solidFill>
            </a:endParaRPr>
          </a:p>
        </p:txBody>
      </p:sp>
    </p:spTree>
    <p:extLst>
      <p:ext uri="{BB962C8B-B14F-4D97-AF65-F5344CB8AC3E}">
        <p14:creationId xmlns:p14="http://schemas.microsoft.com/office/powerpoint/2010/main" val="275380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0488-82E5-DBC9-9E68-3767170969B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570EA6A-D0EF-F6DF-86E2-7853007A8D6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002D5EE5-2523-86C1-FC73-F1696E0C997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9256A08E-B286-EDAC-2E9D-0754B630F7FB}"/>
              </a:ext>
            </a:extLst>
          </p:cNvPr>
          <p:cNvSpPr>
            <a:spLocks noGrp="1"/>
          </p:cNvSpPr>
          <p:nvPr>
            <p:ph type="sldNum" sz="quarter" idx="12"/>
          </p:nvPr>
        </p:nvSpPr>
        <p:spPr/>
        <p:txBody>
          <a:bodyPr/>
          <a:lstStyle/>
          <a:p>
            <a:fld id="{B01D1D1E-D4F6-4C1C-B7C7-8D49125CABEB}" type="slidenum">
              <a:rPr lang="de-DE" sz="1000" smtClean="0">
                <a:latin typeface="Askan"/>
              </a:rPr>
              <a:t>13</a:t>
            </a:fld>
            <a:endParaRPr lang="de-DE" sz="1000" dirty="0">
              <a:latin typeface="Askan"/>
            </a:endParaRPr>
          </a:p>
        </p:txBody>
      </p:sp>
      <p:sp>
        <p:nvSpPr>
          <p:cNvPr id="5" name="Fußzeilenplatzhalter 4">
            <a:extLst>
              <a:ext uri="{FF2B5EF4-FFF2-40B4-BE49-F238E27FC236}">
                <a16:creationId xmlns:a16="http://schemas.microsoft.com/office/drawing/2014/main" id="{F01B6089-7CBD-12DA-E7DA-21BBAD5C935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AE44A3FB-0F87-FAC0-2F50-30E462A1DB8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80003185-3816-DD13-7D13-EF48A384A2F2}"/>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2">
            <a:extLst>
              <a:ext uri="{FF2B5EF4-FFF2-40B4-BE49-F238E27FC236}">
                <a16:creationId xmlns:a16="http://schemas.microsoft.com/office/drawing/2014/main" id="{FA8E89AF-A8B4-18C7-486F-F1E99A224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235" y="1009488"/>
            <a:ext cx="4159096" cy="4839024"/>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9980E847-B0E9-5B02-F2F0-DA226F41653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Basismodel</a:t>
            </a:r>
          </a:p>
        </p:txBody>
      </p:sp>
      <p:sp>
        <p:nvSpPr>
          <p:cNvPr id="16" name="Inhaltsplatzhalter 49">
            <a:extLst>
              <a:ext uri="{FF2B5EF4-FFF2-40B4-BE49-F238E27FC236}">
                <a16:creationId xmlns:a16="http://schemas.microsoft.com/office/drawing/2014/main" id="{7AE3E8FF-D8C8-E869-8362-7B3FA9689641}"/>
              </a:ext>
            </a:extLst>
          </p:cNvPr>
          <p:cNvSpPr txBox="1">
            <a:spLocks/>
          </p:cNvSpPr>
          <p:nvPr/>
        </p:nvSpPr>
        <p:spPr>
          <a:xfrm>
            <a:off x="-29924"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i="1" dirty="0">
                <a:latin typeface="Askan"/>
              </a:rPr>
              <a:t>Input: “Closing Price” der </a:t>
            </a:r>
            <a:r>
              <a:rPr lang="en-US" sz="1400" i="1" dirty="0" err="1">
                <a:latin typeface="Askan"/>
              </a:rPr>
              <a:t>letzten</a:t>
            </a:r>
            <a:r>
              <a:rPr lang="en-US" sz="1400" i="1" dirty="0">
                <a:latin typeface="Askan"/>
              </a:rPr>
              <a:t> 30 Tage</a:t>
            </a:r>
          </a:p>
          <a:p>
            <a:pPr marL="914400">
              <a:lnSpc>
                <a:spcPct val="100000"/>
              </a:lnSpc>
              <a:spcBef>
                <a:spcPts val="600"/>
              </a:spcBef>
              <a:buClr>
                <a:srgbClr val="66D082"/>
              </a:buClr>
              <a:buSzPct val="110000"/>
              <a:buFontTx/>
              <a:buChar char="◙"/>
            </a:pPr>
            <a:r>
              <a:rPr lang="en-US" sz="1400" dirty="0">
                <a:latin typeface="Askan"/>
              </a:rPr>
              <a:t>2 LSTM-</a:t>
            </a:r>
            <a:r>
              <a:rPr lang="en-US" sz="1400" dirty="0" err="1">
                <a:latin typeface="Askan"/>
              </a:rPr>
              <a:t>Schichten</a:t>
            </a:r>
            <a:r>
              <a:rPr lang="en-US" sz="1400" dirty="0">
                <a:latin typeface="Askan"/>
              </a:rPr>
              <a:t> </a:t>
            </a:r>
            <a:r>
              <a:rPr lang="en-US" sz="1400" dirty="0" err="1">
                <a:latin typeface="Askan"/>
              </a:rPr>
              <a:t>zur</a:t>
            </a:r>
            <a:r>
              <a:rPr lang="en-US" sz="1400" dirty="0">
                <a:latin typeface="Askan"/>
              </a:rPr>
              <a:t> </a:t>
            </a:r>
            <a:r>
              <a:rPr lang="en-US" sz="1400" dirty="0" err="1">
                <a:latin typeface="Askan"/>
              </a:rPr>
              <a:t>Modellierung</a:t>
            </a:r>
            <a:r>
              <a:rPr lang="en-US" sz="1400" dirty="0">
                <a:latin typeface="Askan"/>
              </a:rPr>
              <a:t> der </a:t>
            </a:r>
            <a:r>
              <a:rPr lang="en-US" sz="1400" dirty="0" err="1">
                <a:latin typeface="Askan"/>
              </a:rPr>
              <a:t>Zeitreihendaten</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Dropout-</a:t>
            </a:r>
            <a:r>
              <a:rPr lang="en-US" sz="1400" dirty="0" err="1">
                <a:latin typeface="Askan"/>
              </a:rPr>
              <a:t>Einheiten</a:t>
            </a:r>
            <a:r>
              <a:rPr lang="en-US" sz="1400" dirty="0">
                <a:latin typeface="Askan"/>
              </a:rPr>
              <a:t> </a:t>
            </a:r>
            <a:r>
              <a:rPr lang="en-US" sz="1400" dirty="0" err="1">
                <a:latin typeface="Askan"/>
              </a:rPr>
              <a:t>zur</a:t>
            </a:r>
            <a:r>
              <a:rPr lang="en-US" sz="1400" dirty="0">
                <a:latin typeface="Askan"/>
              </a:rPr>
              <a:t> </a:t>
            </a:r>
            <a:r>
              <a:rPr lang="en-US" sz="1400" dirty="0" err="1">
                <a:latin typeface="Askan"/>
              </a:rPr>
              <a:t>Verbesserung</a:t>
            </a:r>
            <a:r>
              <a:rPr lang="en-US" sz="1400" dirty="0">
                <a:latin typeface="Askan"/>
              </a:rPr>
              <a:t> der </a:t>
            </a:r>
            <a:r>
              <a:rPr lang="en-US" sz="1400" dirty="0" err="1">
                <a:latin typeface="Askan"/>
              </a:rPr>
              <a:t>Generalisierbarkeit</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Dense-</a:t>
            </a:r>
            <a:r>
              <a:rPr lang="en-US" sz="1400" dirty="0" err="1">
                <a:latin typeface="Askan"/>
              </a:rPr>
              <a:t>Schicht</a:t>
            </a:r>
            <a:r>
              <a:rPr lang="en-US" sz="1400" dirty="0">
                <a:latin typeface="Askan"/>
              </a:rPr>
              <a:t> </a:t>
            </a:r>
            <a:r>
              <a:rPr lang="en-US" sz="1400" dirty="0" err="1">
                <a:latin typeface="Askan"/>
              </a:rPr>
              <a:t>mit</a:t>
            </a:r>
            <a:r>
              <a:rPr lang="en-US" sz="1400" dirty="0">
                <a:latin typeface="Askan"/>
              </a:rPr>
              <a:t> </a:t>
            </a:r>
            <a:r>
              <a:rPr lang="en-US" sz="1400" dirty="0" err="1">
                <a:latin typeface="Askan"/>
              </a:rPr>
              <a:t>ReLU-Aktivierungsfunktion</a:t>
            </a:r>
            <a:r>
              <a:rPr lang="en-US" sz="1400" dirty="0">
                <a:latin typeface="Askan"/>
              </a:rPr>
              <a:t> </a:t>
            </a:r>
            <a:r>
              <a:rPr lang="en-US" sz="1400" dirty="0" err="1">
                <a:latin typeface="Askan"/>
              </a:rPr>
              <a:t>zur</a:t>
            </a:r>
            <a:r>
              <a:rPr lang="en-US" sz="1400" dirty="0">
                <a:latin typeface="Askan"/>
              </a:rPr>
              <a:t> </a:t>
            </a:r>
            <a:r>
              <a:rPr lang="en-US" sz="1400" dirty="0" err="1">
                <a:latin typeface="Askan"/>
              </a:rPr>
              <a:t>Erhöhung</a:t>
            </a:r>
            <a:r>
              <a:rPr lang="en-US" sz="1400" dirty="0">
                <a:latin typeface="Askan"/>
              </a:rPr>
              <a:t> der </a:t>
            </a:r>
            <a:r>
              <a:rPr lang="en-US" sz="1400" dirty="0" err="1">
                <a:latin typeface="Askan"/>
              </a:rPr>
              <a:t>Komplexität</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Ausgabeschicht</a:t>
            </a:r>
            <a:r>
              <a:rPr lang="en-US" sz="1400" dirty="0">
                <a:latin typeface="Askan"/>
              </a:rPr>
              <a:t>: </a:t>
            </a:r>
            <a:r>
              <a:rPr lang="en-US" sz="1400" dirty="0" err="1">
                <a:latin typeface="Askan"/>
              </a:rPr>
              <a:t>Vorhersage</a:t>
            </a:r>
            <a:r>
              <a:rPr lang="en-US" sz="1400" dirty="0">
                <a:latin typeface="Askan"/>
              </a:rPr>
              <a:t> des </a:t>
            </a:r>
            <a:r>
              <a:rPr lang="en-US" sz="1400" dirty="0" err="1">
                <a:latin typeface="Askan"/>
              </a:rPr>
              <a:t>skalieren</a:t>
            </a:r>
            <a:r>
              <a:rPr lang="en-US" sz="1400" dirty="0">
                <a:latin typeface="Askan"/>
              </a:rPr>
              <a:t> </a:t>
            </a:r>
            <a:r>
              <a:rPr lang="en-US" sz="1400" dirty="0" err="1">
                <a:latin typeface="Askan"/>
              </a:rPr>
              <a:t>Schlusspreis</a:t>
            </a:r>
            <a:r>
              <a:rPr lang="en-US" sz="1400" dirty="0">
                <a:latin typeface="Askan"/>
              </a:rPr>
              <a:t> für den </a:t>
            </a:r>
            <a:r>
              <a:rPr lang="en-US" sz="1400" dirty="0" err="1">
                <a:latin typeface="Askan"/>
              </a:rPr>
              <a:t>Folgetag</a:t>
            </a:r>
            <a:endParaRPr lang="en-US" sz="1400" dirty="0">
              <a:latin typeface="Askan"/>
            </a:endParaRPr>
          </a:p>
          <a:p>
            <a:pPr marL="914400">
              <a:lnSpc>
                <a:spcPct val="100000"/>
              </a:lnSpc>
              <a:spcBef>
                <a:spcPts val="600"/>
              </a:spcBef>
              <a:buClr>
                <a:srgbClr val="66D082"/>
              </a:buClr>
              <a:buSzPct val="110000"/>
              <a:buFontTx/>
              <a:buChar char="◙"/>
            </a:pPr>
            <a:r>
              <a:rPr lang="en-US" sz="1400" b="1" dirty="0">
                <a:latin typeface="Askan"/>
              </a:rPr>
              <a:t>Experiment_1 (Exp1) “GOOG stock”</a:t>
            </a:r>
          </a:p>
          <a:p>
            <a:pPr marL="914400">
              <a:lnSpc>
                <a:spcPct val="100000"/>
              </a:lnSpc>
              <a:spcBef>
                <a:spcPts val="600"/>
              </a:spcBef>
              <a:buClr>
                <a:srgbClr val="66D082"/>
              </a:buClr>
              <a:buSzPct val="110000"/>
              <a:buFontTx/>
              <a:buChar char="◙"/>
            </a:pPr>
            <a:r>
              <a:rPr lang="en-US" sz="1400" b="1" dirty="0">
                <a:latin typeface="Askan"/>
              </a:rPr>
              <a:t>Experiment_2 (Exp2) “Technologie-</a:t>
            </a:r>
            <a:r>
              <a:rPr lang="en-US" sz="1400" b="1" dirty="0" err="1">
                <a:latin typeface="Askan"/>
              </a:rPr>
              <a:t>Aktien</a:t>
            </a:r>
            <a:r>
              <a:rPr lang="en-US" sz="1400" b="1" dirty="0">
                <a:latin typeface="Askan"/>
              </a:rPr>
              <a:t>-Pool”	</a:t>
            </a:r>
            <a:endParaRPr lang="de-DE" sz="1400" dirty="0">
              <a:latin typeface="Askan"/>
            </a:endParaRPr>
          </a:p>
        </p:txBody>
      </p:sp>
    </p:spTree>
    <p:extLst>
      <p:ext uri="{BB962C8B-B14F-4D97-AF65-F5344CB8AC3E}">
        <p14:creationId xmlns:p14="http://schemas.microsoft.com/office/powerpoint/2010/main" val="3886926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ACF3-F29A-2DD2-B8C7-03C4F785E11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B899323-C807-D948-696D-1DCA794570B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68A6D465-10B2-B72F-2061-F6D46466C86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C728B7BA-1361-0A05-612E-55A74CC25675}"/>
              </a:ext>
            </a:extLst>
          </p:cNvPr>
          <p:cNvSpPr>
            <a:spLocks noGrp="1"/>
          </p:cNvSpPr>
          <p:nvPr>
            <p:ph type="sldNum" sz="quarter" idx="12"/>
          </p:nvPr>
        </p:nvSpPr>
        <p:spPr/>
        <p:txBody>
          <a:bodyPr/>
          <a:lstStyle/>
          <a:p>
            <a:fld id="{B01D1D1E-D4F6-4C1C-B7C7-8D49125CABEB}" type="slidenum">
              <a:rPr lang="de-DE" sz="1000" smtClean="0">
                <a:latin typeface="Askan"/>
              </a:rPr>
              <a:t>14</a:t>
            </a:fld>
            <a:endParaRPr lang="de-DE" sz="1000" dirty="0">
              <a:latin typeface="Askan"/>
            </a:endParaRPr>
          </a:p>
        </p:txBody>
      </p:sp>
      <p:sp>
        <p:nvSpPr>
          <p:cNvPr id="5" name="Fußzeilenplatzhalter 4">
            <a:extLst>
              <a:ext uri="{FF2B5EF4-FFF2-40B4-BE49-F238E27FC236}">
                <a16:creationId xmlns:a16="http://schemas.microsoft.com/office/drawing/2014/main" id="{0F9C6750-75BC-72DD-A879-33A22C21DDF1}"/>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BE0605D6-FD9E-0535-70DE-018C0EA31F0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110659C0-3B30-ACE7-AD02-EDA3384F3624}"/>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2">
            <a:extLst>
              <a:ext uri="{FF2B5EF4-FFF2-40B4-BE49-F238E27FC236}">
                <a16:creationId xmlns:a16="http://schemas.microsoft.com/office/drawing/2014/main" id="{F9DCEAE7-9210-E966-6780-E9A66E03B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107" y="1313234"/>
            <a:ext cx="5335322" cy="4625444"/>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a:extLst>
              <a:ext uri="{FF2B5EF4-FFF2-40B4-BE49-F238E27FC236}">
                <a16:creationId xmlns:a16="http://schemas.microsoft.com/office/drawing/2014/main" id="{1296CB6E-25E3-302F-98E0-D002B487B0F9}"/>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Forschungsmodel</a:t>
            </a:r>
          </a:p>
        </p:txBody>
      </p:sp>
      <p:sp>
        <p:nvSpPr>
          <p:cNvPr id="11" name="Inhaltsplatzhalter 49">
            <a:extLst>
              <a:ext uri="{FF2B5EF4-FFF2-40B4-BE49-F238E27FC236}">
                <a16:creationId xmlns:a16="http://schemas.microsoft.com/office/drawing/2014/main" id="{0E469A51-2872-50CA-69A2-A465EE75A859}"/>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dirty="0">
                <a:latin typeface="Askan"/>
              </a:rPr>
              <a:t>Zwei </a:t>
            </a:r>
            <a:r>
              <a:rPr lang="en-US" sz="1400" dirty="0" err="1">
                <a:latin typeface="Askan"/>
              </a:rPr>
              <a:t>parallele</a:t>
            </a:r>
            <a:r>
              <a:rPr lang="en-US" sz="1400" dirty="0">
                <a:latin typeface="Askan"/>
              </a:rPr>
              <a:t> </a:t>
            </a:r>
            <a:r>
              <a:rPr lang="en-US" sz="1400" dirty="0" err="1">
                <a:latin typeface="Askan"/>
              </a:rPr>
              <a:t>Eingänge</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Kursdaten</a:t>
            </a:r>
            <a:r>
              <a:rPr lang="en-US" sz="1400" dirty="0">
                <a:latin typeface="Askan"/>
              </a:rPr>
              <a:t> “Closing Price”</a:t>
            </a:r>
          </a:p>
          <a:p>
            <a:pPr marL="914400">
              <a:lnSpc>
                <a:spcPct val="100000"/>
              </a:lnSpc>
              <a:spcBef>
                <a:spcPts val="600"/>
              </a:spcBef>
              <a:buClr>
                <a:srgbClr val="66D082"/>
              </a:buClr>
              <a:buSzPct val="110000"/>
              <a:buFontTx/>
              <a:buChar char="◙"/>
            </a:pPr>
            <a:r>
              <a:rPr lang="en-US" sz="1400" dirty="0" err="1">
                <a:latin typeface="Askan"/>
              </a:rPr>
              <a:t>Stimmungsdaten</a:t>
            </a:r>
            <a:r>
              <a:rPr lang="en-US" sz="1400" dirty="0">
                <a:latin typeface="Askan"/>
              </a:rPr>
              <a:t> “Tweet” Sentiment-</a:t>
            </a:r>
            <a:r>
              <a:rPr lang="en-US" sz="1400" dirty="0" err="1">
                <a:latin typeface="Askan"/>
              </a:rPr>
              <a:t>Metriken</a:t>
            </a:r>
            <a:r>
              <a:rPr lang="en-US" sz="1400" dirty="0">
                <a:latin typeface="Askan"/>
              </a:rPr>
              <a:t> und Embeddings</a:t>
            </a:r>
          </a:p>
          <a:p>
            <a:pPr marL="914400">
              <a:lnSpc>
                <a:spcPct val="100000"/>
              </a:lnSpc>
              <a:spcBef>
                <a:spcPts val="600"/>
              </a:spcBef>
              <a:buClr>
                <a:srgbClr val="66D082"/>
              </a:buClr>
              <a:buSzPct val="110000"/>
              <a:buFontTx/>
              <a:buChar char="◙"/>
            </a:pPr>
            <a:r>
              <a:rPr lang="en-US" sz="1400" dirty="0" err="1">
                <a:latin typeface="Askan"/>
              </a:rPr>
              <a:t>Zusammenführung</a:t>
            </a:r>
            <a:r>
              <a:rPr lang="en-US" sz="1400" dirty="0">
                <a:latin typeface="Askan"/>
              </a:rPr>
              <a:t> </a:t>
            </a:r>
            <a:r>
              <a:rPr lang="en-US" sz="1400" dirty="0" err="1">
                <a:latin typeface="Askan"/>
              </a:rPr>
              <a:t>beider</a:t>
            </a:r>
            <a:r>
              <a:rPr lang="en-US" sz="1400" dirty="0">
                <a:latin typeface="Askan"/>
              </a:rPr>
              <a:t> </a:t>
            </a:r>
            <a:r>
              <a:rPr lang="en-US" sz="1400" dirty="0" err="1">
                <a:latin typeface="Askan"/>
              </a:rPr>
              <a:t>Zweige</a:t>
            </a:r>
            <a:r>
              <a:rPr lang="en-US" sz="1400" dirty="0">
                <a:latin typeface="Askan"/>
              </a:rPr>
              <a:t> in </a:t>
            </a:r>
            <a:r>
              <a:rPr lang="en-US" sz="1400" dirty="0" err="1">
                <a:latin typeface="Askan"/>
              </a:rPr>
              <a:t>einem</a:t>
            </a:r>
            <a:r>
              <a:rPr lang="en-US" sz="1400" dirty="0">
                <a:latin typeface="Askan"/>
              </a:rPr>
              <a:t> </a:t>
            </a:r>
            <a:r>
              <a:rPr lang="en-US" sz="1400" dirty="0" err="1">
                <a:latin typeface="Askan"/>
              </a:rPr>
              <a:t>vollständig</a:t>
            </a:r>
            <a:r>
              <a:rPr lang="en-US" sz="1400" dirty="0">
                <a:latin typeface="Askan"/>
              </a:rPr>
              <a:t> </a:t>
            </a:r>
            <a:r>
              <a:rPr lang="en-US" sz="1400" dirty="0" err="1">
                <a:latin typeface="Askan"/>
              </a:rPr>
              <a:t>verbundenen</a:t>
            </a:r>
            <a:r>
              <a:rPr lang="en-US" sz="1400" dirty="0">
                <a:latin typeface="Askan"/>
              </a:rPr>
              <a:t> N.</a:t>
            </a:r>
          </a:p>
          <a:p>
            <a:pPr marL="685800" indent="0">
              <a:lnSpc>
                <a:spcPct val="100000"/>
              </a:lnSpc>
              <a:spcBef>
                <a:spcPts val="600"/>
              </a:spcBef>
              <a:buClr>
                <a:srgbClr val="66D082"/>
              </a:buClr>
              <a:buSzPct val="110000"/>
              <a:buNone/>
            </a:pPr>
            <a:r>
              <a:rPr lang="en-US" sz="1400" dirty="0">
                <a:latin typeface="Askan"/>
              </a:rPr>
              <a:t>	(CNN </a:t>
            </a:r>
            <a:r>
              <a:rPr lang="en-US" sz="1400" dirty="0" err="1">
                <a:latin typeface="Askan"/>
              </a:rPr>
              <a:t>Schichten</a:t>
            </a:r>
            <a:r>
              <a:rPr lang="en-US" sz="1400" dirty="0">
                <a:latin typeface="Askan"/>
              </a:rPr>
              <a:t> </a:t>
            </a:r>
            <a:r>
              <a:rPr lang="en-US" sz="1400" dirty="0" err="1">
                <a:latin typeface="Askan"/>
              </a:rPr>
              <a:t>zur</a:t>
            </a:r>
            <a:r>
              <a:rPr lang="en-US" sz="1400" dirty="0">
                <a:latin typeface="Askan"/>
              </a:rPr>
              <a:t> </a:t>
            </a:r>
            <a:r>
              <a:rPr lang="en-US" sz="1400" dirty="0" err="1">
                <a:latin typeface="Askan"/>
              </a:rPr>
              <a:t>Extraktion</a:t>
            </a:r>
            <a:r>
              <a:rPr lang="en-US" sz="1400" dirty="0">
                <a:latin typeface="Askan"/>
              </a:rPr>
              <a:t> von </a:t>
            </a:r>
            <a:r>
              <a:rPr lang="en-US" sz="1400" dirty="0" err="1">
                <a:latin typeface="Askan"/>
              </a:rPr>
              <a:t>Merkmalen</a:t>
            </a:r>
            <a:r>
              <a:rPr lang="en-US" sz="1400" dirty="0">
                <a:latin typeface="Askan"/>
              </a:rPr>
              <a:t>)</a:t>
            </a:r>
          </a:p>
          <a:p>
            <a:pPr marL="914400">
              <a:lnSpc>
                <a:spcPct val="100000"/>
              </a:lnSpc>
              <a:spcBef>
                <a:spcPts val="600"/>
              </a:spcBef>
              <a:buClr>
                <a:srgbClr val="66D082"/>
              </a:buClr>
              <a:buSzPct val="110000"/>
              <a:buFontTx/>
              <a:buChar char="◙"/>
            </a:pPr>
            <a:r>
              <a:rPr lang="en-US" sz="1400" dirty="0">
                <a:latin typeface="Askan"/>
              </a:rPr>
              <a:t>Dropout und ELU-</a:t>
            </a:r>
            <a:r>
              <a:rPr lang="en-US" sz="1400" dirty="0" err="1">
                <a:latin typeface="Askan"/>
              </a:rPr>
              <a:t>Aktivierungen</a:t>
            </a:r>
            <a:r>
              <a:rPr lang="en-US" sz="1400" dirty="0">
                <a:latin typeface="Askan"/>
              </a:rPr>
              <a:t> für </a:t>
            </a:r>
            <a:r>
              <a:rPr lang="en-US" sz="1400" dirty="0" err="1">
                <a:latin typeface="Askan"/>
              </a:rPr>
              <a:t>bessere</a:t>
            </a:r>
            <a:r>
              <a:rPr lang="en-US" sz="1400" dirty="0">
                <a:latin typeface="Askan"/>
              </a:rPr>
              <a:t> </a:t>
            </a:r>
            <a:r>
              <a:rPr lang="en-US" sz="1400" dirty="0" err="1">
                <a:latin typeface="Askan"/>
              </a:rPr>
              <a:t>Generalisierbarkeit</a:t>
            </a:r>
            <a:endParaRPr lang="en-US" sz="1400" dirty="0">
              <a:latin typeface="Askan"/>
            </a:endParaRPr>
          </a:p>
          <a:p>
            <a:pPr marL="914400">
              <a:lnSpc>
                <a:spcPct val="100000"/>
              </a:lnSpc>
              <a:spcBef>
                <a:spcPts val="600"/>
              </a:spcBef>
              <a:buClr>
                <a:srgbClr val="66D082"/>
              </a:buClr>
              <a:buSzPct val="110000"/>
              <a:buFontTx/>
              <a:buChar char="◙"/>
            </a:pPr>
            <a:r>
              <a:rPr lang="en-US" sz="1400" b="1" dirty="0">
                <a:latin typeface="Askan"/>
              </a:rPr>
              <a:t>Experiment_1 (Exp1) “GOOG stock”</a:t>
            </a:r>
          </a:p>
          <a:p>
            <a:pPr marL="914400">
              <a:lnSpc>
                <a:spcPct val="100000"/>
              </a:lnSpc>
              <a:spcBef>
                <a:spcPts val="600"/>
              </a:spcBef>
              <a:buClr>
                <a:srgbClr val="66D082"/>
              </a:buClr>
              <a:buSzPct val="110000"/>
              <a:buFontTx/>
              <a:buChar char="◙"/>
            </a:pPr>
            <a:r>
              <a:rPr lang="en-US" sz="1400" b="1" dirty="0">
                <a:latin typeface="Askan"/>
              </a:rPr>
              <a:t>Experiment_2 (Exp2) “Technologie-</a:t>
            </a:r>
            <a:r>
              <a:rPr lang="en-US" sz="1400" b="1" dirty="0" err="1">
                <a:latin typeface="Askan"/>
              </a:rPr>
              <a:t>Aktien</a:t>
            </a:r>
            <a:r>
              <a:rPr lang="en-US" sz="1400" b="1" dirty="0">
                <a:latin typeface="Askan"/>
              </a:rPr>
              <a:t>-Pool”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406097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14D4E-FD68-BACF-71FE-CF572B37980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89D1B27-7F19-C568-04C9-DFF3ED299AF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0F808B77-1CDA-32AA-1CC3-29C48093E433}"/>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2D8528E8-98E8-9286-55A9-F722FCC46156}"/>
              </a:ext>
            </a:extLst>
          </p:cNvPr>
          <p:cNvSpPr>
            <a:spLocks noGrp="1"/>
          </p:cNvSpPr>
          <p:nvPr>
            <p:ph type="sldNum" sz="quarter" idx="12"/>
          </p:nvPr>
        </p:nvSpPr>
        <p:spPr/>
        <p:txBody>
          <a:bodyPr/>
          <a:lstStyle/>
          <a:p>
            <a:fld id="{B01D1D1E-D4F6-4C1C-B7C7-8D49125CABEB}" type="slidenum">
              <a:rPr lang="de-DE" sz="1000" smtClean="0">
                <a:latin typeface="Askan"/>
              </a:rPr>
              <a:t>15</a:t>
            </a:fld>
            <a:endParaRPr lang="de-DE" sz="1000" dirty="0">
              <a:latin typeface="Askan"/>
            </a:endParaRPr>
          </a:p>
        </p:txBody>
      </p:sp>
      <p:sp>
        <p:nvSpPr>
          <p:cNvPr id="5" name="Fußzeilenplatzhalter 4">
            <a:extLst>
              <a:ext uri="{FF2B5EF4-FFF2-40B4-BE49-F238E27FC236}">
                <a16:creationId xmlns:a16="http://schemas.microsoft.com/office/drawing/2014/main" id="{E65EE1E2-C8DD-AFDC-9EE9-27988210641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A8D3DEA-44CC-EAD4-338C-443B918C1F82}"/>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B90ECC14-5012-32F2-FAB3-AAE9AE7907D7}"/>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63B9683B-BE45-4ABC-FBE5-65BD25E6EFF5}"/>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1 „GOOG stock“ </a:t>
            </a:r>
          </a:p>
        </p:txBody>
      </p:sp>
      <p:sp>
        <p:nvSpPr>
          <p:cNvPr id="11" name="Inhaltsplatzhalter 49">
            <a:extLst>
              <a:ext uri="{FF2B5EF4-FFF2-40B4-BE49-F238E27FC236}">
                <a16:creationId xmlns:a16="http://schemas.microsoft.com/office/drawing/2014/main" id="{0B677572-6021-F852-1D15-B69115721C5E}"/>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14" name="Picture 2">
            <a:extLst>
              <a:ext uri="{FF2B5EF4-FFF2-40B4-BE49-F238E27FC236}">
                <a16:creationId xmlns:a16="http://schemas.microsoft.com/office/drawing/2014/main" id="{5CA3A6B3-D3BC-7FE5-C699-F81C6B0C5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76" y="2047610"/>
            <a:ext cx="8960336" cy="4407320"/>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49">
            <a:extLst>
              <a:ext uri="{FF2B5EF4-FFF2-40B4-BE49-F238E27FC236}">
                <a16:creationId xmlns:a16="http://schemas.microsoft.com/office/drawing/2014/main" id="{0E3C88DD-0AAF-0C60-DF1C-C4BF215BF000}"/>
              </a:ext>
            </a:extLst>
          </p:cNvPr>
          <p:cNvSpPr txBox="1">
            <a:spLocks/>
          </p:cNvSpPr>
          <p:nvPr/>
        </p:nvSpPr>
        <p:spPr>
          <a:xfrm>
            <a:off x="0" y="104743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Verlustkurve</a:t>
            </a:r>
            <a:r>
              <a:rPr lang="en-US" sz="1400" b="1" dirty="0">
                <a:latin typeface="Askan"/>
              </a:rPr>
              <a:t> (MSE) </a:t>
            </a:r>
            <a:r>
              <a:rPr lang="en-US" sz="1400" b="1" dirty="0" err="1">
                <a:latin typeface="Askan"/>
              </a:rPr>
              <a:t>während</a:t>
            </a:r>
            <a:r>
              <a:rPr lang="en-US" sz="1400" b="1" dirty="0">
                <a:latin typeface="Askan"/>
              </a:rPr>
              <a:t> des Trainings </a:t>
            </a:r>
            <a:r>
              <a:rPr lang="en-US" sz="1400" b="1" dirty="0" err="1">
                <a:latin typeface="Askan"/>
              </a:rPr>
              <a:t>anhand</a:t>
            </a:r>
            <a:r>
              <a:rPr lang="en-US" sz="1400" b="1" dirty="0">
                <a:latin typeface="Askan"/>
              </a:rPr>
              <a:t> der </a:t>
            </a:r>
            <a:r>
              <a:rPr lang="en-US" sz="1400" b="1" dirty="0" err="1">
                <a:latin typeface="Askan"/>
              </a:rPr>
              <a:t>Evaluierungsdaten</a:t>
            </a:r>
            <a:r>
              <a:rPr lang="en-US" sz="1400" b="1" dirty="0">
                <a:latin typeface="Askan"/>
              </a:rPr>
              <a:t>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171333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BEAF-1A50-3DDB-4DE9-250A4A4FA44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5C44818-77A2-8950-1AD1-BDFBFEA6B5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907934CB-6E32-68F6-BFB0-0D1329586EED}"/>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16F73279-5509-79A3-A359-31EFE1F6565F}"/>
              </a:ext>
            </a:extLst>
          </p:cNvPr>
          <p:cNvSpPr>
            <a:spLocks noGrp="1"/>
          </p:cNvSpPr>
          <p:nvPr>
            <p:ph type="sldNum" sz="quarter" idx="12"/>
          </p:nvPr>
        </p:nvSpPr>
        <p:spPr/>
        <p:txBody>
          <a:bodyPr/>
          <a:lstStyle/>
          <a:p>
            <a:fld id="{B01D1D1E-D4F6-4C1C-B7C7-8D49125CABEB}" type="slidenum">
              <a:rPr lang="de-DE" sz="1000" smtClean="0">
                <a:latin typeface="Askan"/>
              </a:rPr>
              <a:t>16</a:t>
            </a:fld>
            <a:endParaRPr lang="de-DE" sz="1000" dirty="0">
              <a:latin typeface="Askan"/>
            </a:endParaRPr>
          </a:p>
        </p:txBody>
      </p:sp>
      <p:sp>
        <p:nvSpPr>
          <p:cNvPr id="5" name="Fußzeilenplatzhalter 4">
            <a:extLst>
              <a:ext uri="{FF2B5EF4-FFF2-40B4-BE49-F238E27FC236}">
                <a16:creationId xmlns:a16="http://schemas.microsoft.com/office/drawing/2014/main" id="{2A9DCB54-0DC3-4974-3F05-20634E1A89A5}"/>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C498C2B3-29FA-252C-7A26-FAD24D4DE61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EC8EE60D-10A6-FD16-1638-31DE69694A74}"/>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778797E8-6853-F3C1-DDD6-7B27B0CE326F}"/>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1 „GOOG stock“ </a:t>
            </a:r>
          </a:p>
        </p:txBody>
      </p:sp>
      <p:sp>
        <p:nvSpPr>
          <p:cNvPr id="11" name="Inhaltsplatzhalter 49">
            <a:extLst>
              <a:ext uri="{FF2B5EF4-FFF2-40B4-BE49-F238E27FC236}">
                <a16:creationId xmlns:a16="http://schemas.microsoft.com/office/drawing/2014/main" id="{49772383-CD13-D95D-ADBD-8DD4732F2CEA}"/>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
        <p:nvSpPr>
          <p:cNvPr id="17" name="Inhaltsplatzhalter 49">
            <a:extLst>
              <a:ext uri="{FF2B5EF4-FFF2-40B4-BE49-F238E27FC236}">
                <a16:creationId xmlns:a16="http://schemas.microsoft.com/office/drawing/2014/main" id="{E280F7F5-DF57-02EB-00E7-4F2D996C1AEB}"/>
              </a:ext>
            </a:extLst>
          </p:cNvPr>
          <p:cNvSpPr txBox="1">
            <a:spLocks/>
          </p:cNvSpPr>
          <p:nvPr/>
        </p:nvSpPr>
        <p:spPr>
          <a:xfrm>
            <a:off x="-411480" y="922811"/>
            <a:ext cx="12192000" cy="582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gn="ctr">
              <a:lnSpc>
                <a:spcPct val="100000"/>
              </a:lnSpc>
              <a:spcBef>
                <a:spcPts val="600"/>
              </a:spcBef>
              <a:buClr>
                <a:srgbClr val="66D082"/>
              </a:buClr>
              <a:buSzPct val="110000"/>
              <a:buNone/>
            </a:pPr>
            <a:endParaRPr lang="en-US" sz="1400" dirty="0">
              <a:latin typeface="Askan"/>
            </a:endParaRPr>
          </a:p>
          <a:p>
            <a:pPr marL="914400" indent="0" algn="ctr">
              <a:lnSpc>
                <a:spcPct val="100000"/>
              </a:lnSpc>
              <a:spcBef>
                <a:spcPts val="600"/>
              </a:spcBef>
              <a:buClr>
                <a:srgbClr val="66D082"/>
              </a:buClr>
              <a:buSzPct val="110000"/>
              <a:buFont typeface="Arial" panose="020B0604020202020204" pitchFamily="34" charset="0"/>
              <a:buNone/>
            </a:pPr>
            <a:r>
              <a:rPr lang="en-US" sz="1600" b="1" dirty="0" err="1">
                <a:latin typeface="Askan"/>
              </a:rPr>
              <a:t>Prognosekurven</a:t>
            </a:r>
            <a:endParaRPr lang="en-US" sz="1600" dirty="0">
              <a:latin typeface="Askan"/>
            </a:endParaRPr>
          </a:p>
          <a:p>
            <a:pPr marL="685800" indent="0" algn="ctr">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9" name="Picture 2">
            <a:extLst>
              <a:ext uri="{FF2B5EF4-FFF2-40B4-BE49-F238E27FC236}">
                <a16:creationId xmlns:a16="http://schemas.microsoft.com/office/drawing/2014/main" id="{D3BB6B34-BF3D-F1F8-6E3E-FB3310F69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92" y="1751612"/>
            <a:ext cx="5150948" cy="29209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F4B0BDF-3E7C-6A0A-D0EF-ABF5A9E12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616" y="1781278"/>
            <a:ext cx="4993892" cy="28375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918457D0-AA8D-510B-46D0-54BC40B77AC0}"/>
              </a:ext>
            </a:extLst>
          </p:cNvPr>
          <p:cNvGraphicFramePr>
            <a:graphicFrameLocks noGrp="1"/>
          </p:cNvGraphicFramePr>
          <p:nvPr>
            <p:extLst>
              <p:ext uri="{D42A27DB-BD31-4B8C-83A1-F6EECF244321}">
                <p14:modId xmlns:p14="http://schemas.microsoft.com/office/powerpoint/2010/main" val="1698638381"/>
              </p:ext>
            </p:extLst>
          </p:nvPr>
        </p:nvGraphicFramePr>
        <p:xfrm>
          <a:off x="4253867" y="5317839"/>
          <a:ext cx="3585208" cy="758409"/>
        </p:xfrm>
        <a:graphic>
          <a:graphicData uri="http://schemas.openxmlformats.org/drawingml/2006/table">
            <a:tbl>
              <a:tblPr firstRow="1" bandRow="1">
                <a:tableStyleId>{5940675A-B579-460E-94D1-54222C63F5DA}</a:tableStyleId>
              </a:tblPr>
              <a:tblGrid>
                <a:gridCol w="896302">
                  <a:extLst>
                    <a:ext uri="{9D8B030D-6E8A-4147-A177-3AD203B41FA5}">
                      <a16:colId xmlns:a16="http://schemas.microsoft.com/office/drawing/2014/main" val="3506197947"/>
                    </a:ext>
                  </a:extLst>
                </a:gridCol>
                <a:gridCol w="896302">
                  <a:extLst>
                    <a:ext uri="{9D8B030D-6E8A-4147-A177-3AD203B41FA5}">
                      <a16:colId xmlns:a16="http://schemas.microsoft.com/office/drawing/2014/main" val="1486334376"/>
                    </a:ext>
                  </a:extLst>
                </a:gridCol>
                <a:gridCol w="896302">
                  <a:extLst>
                    <a:ext uri="{9D8B030D-6E8A-4147-A177-3AD203B41FA5}">
                      <a16:colId xmlns:a16="http://schemas.microsoft.com/office/drawing/2014/main" val="3533437013"/>
                    </a:ext>
                  </a:extLst>
                </a:gridCol>
                <a:gridCol w="896302">
                  <a:extLst>
                    <a:ext uri="{9D8B030D-6E8A-4147-A177-3AD203B41FA5}">
                      <a16:colId xmlns:a16="http://schemas.microsoft.com/office/drawing/2014/main" val="3477548525"/>
                    </a:ext>
                  </a:extLst>
                </a:gridCol>
              </a:tblGrid>
              <a:tr h="252803">
                <a:tc>
                  <a:txBody>
                    <a:bodyPr/>
                    <a:lstStyle/>
                    <a:p>
                      <a:pPr algn="ctr"/>
                      <a:r>
                        <a:rPr lang="de-DE" sz="1100" b="1" dirty="0">
                          <a:latin typeface="Askan"/>
                        </a:rPr>
                        <a:t>Modell</a:t>
                      </a:r>
                      <a:endParaRPr lang="en-US" sz="1100" b="1" dirty="0">
                        <a:latin typeface="Askan"/>
                      </a:endParaRPr>
                    </a:p>
                  </a:txBody>
                  <a:tcPr marL="68946" marR="68946" marT="34473" marB="34473" anchor="ctr"/>
                </a:tc>
                <a:tc>
                  <a:txBody>
                    <a:bodyPr/>
                    <a:lstStyle/>
                    <a:p>
                      <a:pPr algn="ctr"/>
                      <a:r>
                        <a:rPr lang="de-DE" sz="1100" b="1" dirty="0">
                          <a:latin typeface="Askan"/>
                        </a:rPr>
                        <a:t>MAE</a:t>
                      </a:r>
                      <a:endParaRPr lang="en-US" sz="1100" b="1" dirty="0">
                        <a:latin typeface="Askan"/>
                      </a:endParaRPr>
                    </a:p>
                  </a:txBody>
                  <a:tcPr marL="68946" marR="68946" marT="34473" marB="34473" anchor="ctr"/>
                </a:tc>
                <a:tc>
                  <a:txBody>
                    <a:bodyPr/>
                    <a:lstStyle/>
                    <a:p>
                      <a:pPr algn="ctr"/>
                      <a:r>
                        <a:rPr lang="de-DE" sz="1100" b="1" dirty="0">
                          <a:latin typeface="Askan"/>
                        </a:rPr>
                        <a:t>MSE</a:t>
                      </a:r>
                      <a:endParaRPr lang="en-US" sz="1100" b="1" dirty="0">
                        <a:latin typeface="Askan"/>
                      </a:endParaRPr>
                    </a:p>
                  </a:txBody>
                  <a:tcPr marL="68946" marR="68946" marT="34473" marB="34473" anchor="ctr"/>
                </a:tc>
                <a:tc>
                  <a:txBody>
                    <a:bodyPr/>
                    <a:lstStyle/>
                    <a:p>
                      <a:pPr algn="ctr"/>
                      <a:r>
                        <a:rPr lang="de-DE" sz="1100" b="1" dirty="0">
                          <a:latin typeface="Askan"/>
                        </a:rPr>
                        <a:t>MAPE(%)</a:t>
                      </a:r>
                      <a:endParaRPr lang="en-US" sz="1100" b="1" dirty="0">
                        <a:latin typeface="Askan"/>
                      </a:endParaRPr>
                    </a:p>
                  </a:txBody>
                  <a:tcPr marL="68946" marR="68946" marT="34473" marB="34473" anchor="ctr"/>
                </a:tc>
                <a:extLst>
                  <a:ext uri="{0D108BD9-81ED-4DB2-BD59-A6C34878D82A}">
                    <a16:rowId xmlns:a16="http://schemas.microsoft.com/office/drawing/2014/main" val="1600190934"/>
                  </a:ext>
                </a:extLst>
              </a:tr>
              <a:tr h="252803">
                <a:tc>
                  <a:txBody>
                    <a:bodyPr/>
                    <a:lstStyle/>
                    <a:p>
                      <a:pPr algn="ctr"/>
                      <a:r>
                        <a:rPr lang="de-DE" sz="1100" b="1" dirty="0">
                          <a:latin typeface="Askan"/>
                        </a:rPr>
                        <a:t>Basis</a:t>
                      </a:r>
                      <a:endParaRPr lang="en-US" sz="1100" b="1" dirty="0">
                        <a:latin typeface="Askan"/>
                      </a:endParaRPr>
                    </a:p>
                  </a:txBody>
                  <a:tcPr marL="68946" marR="68946" marT="34473" marB="34473" anchor="ctr"/>
                </a:tc>
                <a:tc>
                  <a:txBody>
                    <a:bodyPr/>
                    <a:lstStyle/>
                    <a:p>
                      <a:pPr algn="ctr"/>
                      <a:r>
                        <a:rPr lang="de-DE" sz="1100" dirty="0">
                          <a:latin typeface="Askan"/>
                        </a:rPr>
                        <a:t>14.78</a:t>
                      </a:r>
                      <a:endParaRPr lang="en-US" sz="1100" dirty="0">
                        <a:latin typeface="Askan"/>
                      </a:endParaRPr>
                    </a:p>
                  </a:txBody>
                  <a:tcPr marL="68946" marR="68946" marT="34473" marB="34473" anchor="ctr"/>
                </a:tc>
                <a:tc>
                  <a:txBody>
                    <a:bodyPr/>
                    <a:lstStyle/>
                    <a:p>
                      <a:pPr algn="ctr"/>
                      <a:r>
                        <a:rPr lang="de-DE" sz="1100" dirty="0">
                          <a:latin typeface="Askan"/>
                        </a:rPr>
                        <a:t>357.0</a:t>
                      </a:r>
                      <a:endParaRPr lang="en-US" sz="1100" dirty="0">
                        <a:latin typeface="Askan"/>
                      </a:endParaRPr>
                    </a:p>
                  </a:txBody>
                  <a:tcPr marL="68946" marR="68946" marT="34473" marB="34473" anchor="ctr"/>
                </a:tc>
                <a:tc>
                  <a:txBody>
                    <a:bodyPr/>
                    <a:lstStyle/>
                    <a:p>
                      <a:pPr algn="ctr"/>
                      <a:r>
                        <a:rPr lang="de-DE" sz="1100" dirty="0">
                          <a:latin typeface="Askan"/>
                        </a:rPr>
                        <a:t>2.05</a:t>
                      </a:r>
                      <a:endParaRPr lang="en-US" sz="1100" dirty="0">
                        <a:latin typeface="Askan"/>
                      </a:endParaRPr>
                    </a:p>
                  </a:txBody>
                  <a:tcPr marL="68946" marR="68946" marT="34473" marB="34473" anchor="ctr"/>
                </a:tc>
                <a:extLst>
                  <a:ext uri="{0D108BD9-81ED-4DB2-BD59-A6C34878D82A}">
                    <a16:rowId xmlns:a16="http://schemas.microsoft.com/office/drawing/2014/main" val="3898724692"/>
                  </a:ext>
                </a:extLst>
              </a:tr>
              <a:tr h="252803">
                <a:tc>
                  <a:txBody>
                    <a:bodyPr/>
                    <a:lstStyle/>
                    <a:p>
                      <a:pPr algn="ctr"/>
                      <a:r>
                        <a:rPr lang="de-DE" sz="1100" b="1" dirty="0">
                          <a:latin typeface="Askan"/>
                        </a:rPr>
                        <a:t>Forschung</a:t>
                      </a:r>
                      <a:endParaRPr lang="en-US" sz="1100" b="1" dirty="0">
                        <a:latin typeface="Askan"/>
                      </a:endParaRPr>
                    </a:p>
                  </a:txBody>
                  <a:tcPr marL="68946" marR="68946" marT="34473" marB="34473" anchor="ctr"/>
                </a:tc>
                <a:tc>
                  <a:txBody>
                    <a:bodyPr/>
                    <a:lstStyle/>
                    <a:p>
                      <a:pPr algn="ctr"/>
                      <a:r>
                        <a:rPr lang="de-DE" sz="1100" dirty="0">
                          <a:latin typeface="Askan"/>
                        </a:rPr>
                        <a:t>12.45</a:t>
                      </a:r>
                      <a:endParaRPr lang="en-US" sz="1100" dirty="0">
                        <a:latin typeface="Askan"/>
                      </a:endParaRPr>
                    </a:p>
                  </a:txBody>
                  <a:tcPr marL="68946" marR="68946" marT="34473" marB="34473" anchor="ctr"/>
                </a:tc>
                <a:tc>
                  <a:txBody>
                    <a:bodyPr/>
                    <a:lstStyle/>
                    <a:p>
                      <a:pPr algn="ctr"/>
                      <a:r>
                        <a:rPr lang="de-DE" sz="1100" dirty="0">
                          <a:latin typeface="Askan"/>
                        </a:rPr>
                        <a:t>256.12</a:t>
                      </a:r>
                      <a:endParaRPr lang="en-US" sz="1100" dirty="0">
                        <a:latin typeface="Askan"/>
                      </a:endParaRPr>
                    </a:p>
                  </a:txBody>
                  <a:tcPr marL="68946" marR="68946" marT="34473" marB="34473" anchor="ctr"/>
                </a:tc>
                <a:tc>
                  <a:txBody>
                    <a:bodyPr/>
                    <a:lstStyle/>
                    <a:p>
                      <a:pPr algn="ctr"/>
                      <a:r>
                        <a:rPr lang="de-DE" sz="1100" dirty="0">
                          <a:latin typeface="Askan"/>
                        </a:rPr>
                        <a:t>1.72</a:t>
                      </a:r>
                      <a:endParaRPr lang="en-US" sz="1100" dirty="0">
                        <a:latin typeface="Askan"/>
                      </a:endParaRPr>
                    </a:p>
                  </a:txBody>
                  <a:tcPr marL="68946" marR="68946" marT="34473" marB="34473" anchor="ctr"/>
                </a:tc>
                <a:extLst>
                  <a:ext uri="{0D108BD9-81ED-4DB2-BD59-A6C34878D82A}">
                    <a16:rowId xmlns:a16="http://schemas.microsoft.com/office/drawing/2014/main" val="478835888"/>
                  </a:ext>
                </a:extLst>
              </a:tr>
            </a:tbl>
          </a:graphicData>
        </a:graphic>
      </p:graphicFrame>
      <p:sp>
        <p:nvSpPr>
          <p:cNvPr id="19" name="TextBox 18">
            <a:extLst>
              <a:ext uri="{FF2B5EF4-FFF2-40B4-BE49-F238E27FC236}">
                <a16:creationId xmlns:a16="http://schemas.microsoft.com/office/drawing/2014/main" id="{57188ADA-DCD2-377D-208A-5473DA362DFE}"/>
              </a:ext>
            </a:extLst>
          </p:cNvPr>
          <p:cNvSpPr txBox="1"/>
          <p:nvPr/>
        </p:nvSpPr>
        <p:spPr>
          <a:xfrm>
            <a:off x="2745583" y="1512927"/>
            <a:ext cx="2043112" cy="276999"/>
          </a:xfrm>
          <a:prstGeom prst="rect">
            <a:avLst/>
          </a:prstGeom>
          <a:noFill/>
        </p:spPr>
        <p:txBody>
          <a:bodyPr wrap="square">
            <a:spAutoFit/>
          </a:bodyPr>
          <a:lstStyle/>
          <a:p>
            <a:r>
              <a:rPr lang="en-US" sz="1200" b="1" dirty="0" err="1">
                <a:latin typeface="Askan"/>
              </a:rPr>
              <a:t>Basismodell</a:t>
            </a:r>
            <a:endParaRPr lang="en-US" sz="1200" dirty="0"/>
          </a:p>
        </p:txBody>
      </p:sp>
      <p:sp>
        <p:nvSpPr>
          <p:cNvPr id="20" name="TextBox 19">
            <a:extLst>
              <a:ext uri="{FF2B5EF4-FFF2-40B4-BE49-F238E27FC236}">
                <a16:creationId xmlns:a16="http://schemas.microsoft.com/office/drawing/2014/main" id="{E368BEB1-FA4C-EC2D-4D6A-B5B53F7E26E2}"/>
              </a:ext>
            </a:extLst>
          </p:cNvPr>
          <p:cNvSpPr txBox="1"/>
          <p:nvPr/>
        </p:nvSpPr>
        <p:spPr>
          <a:xfrm>
            <a:off x="7639900" y="1512927"/>
            <a:ext cx="2043112" cy="276999"/>
          </a:xfrm>
          <a:prstGeom prst="rect">
            <a:avLst/>
          </a:prstGeom>
          <a:noFill/>
        </p:spPr>
        <p:txBody>
          <a:bodyPr wrap="square">
            <a:spAutoFit/>
          </a:bodyPr>
          <a:lstStyle/>
          <a:p>
            <a:r>
              <a:rPr lang="en-US" sz="1200" b="1" dirty="0" err="1">
                <a:latin typeface="Askan"/>
              </a:rPr>
              <a:t>Forschungsmodell</a:t>
            </a:r>
            <a:endParaRPr lang="en-US" sz="1200" dirty="0"/>
          </a:p>
        </p:txBody>
      </p:sp>
      <p:sp>
        <p:nvSpPr>
          <p:cNvPr id="21" name="TextBox 20">
            <a:extLst>
              <a:ext uri="{FF2B5EF4-FFF2-40B4-BE49-F238E27FC236}">
                <a16:creationId xmlns:a16="http://schemas.microsoft.com/office/drawing/2014/main" id="{F7FE991A-A3FA-6A85-05BD-49CBCA4BFFFF}"/>
              </a:ext>
            </a:extLst>
          </p:cNvPr>
          <p:cNvSpPr txBox="1"/>
          <p:nvPr/>
        </p:nvSpPr>
        <p:spPr>
          <a:xfrm>
            <a:off x="5501164" y="4899607"/>
            <a:ext cx="2043112" cy="276999"/>
          </a:xfrm>
          <a:prstGeom prst="rect">
            <a:avLst/>
          </a:prstGeom>
          <a:noFill/>
        </p:spPr>
        <p:txBody>
          <a:bodyPr wrap="square">
            <a:spAutoFit/>
          </a:bodyPr>
          <a:lstStyle/>
          <a:p>
            <a:r>
              <a:rPr lang="en-US" sz="1200" b="1" dirty="0" err="1">
                <a:latin typeface="Askan"/>
              </a:rPr>
              <a:t>Metrik-Vergleich</a:t>
            </a:r>
            <a:endParaRPr lang="en-US" sz="1200" dirty="0"/>
          </a:p>
        </p:txBody>
      </p:sp>
    </p:spTree>
    <p:extLst>
      <p:ext uri="{BB962C8B-B14F-4D97-AF65-F5344CB8AC3E}">
        <p14:creationId xmlns:p14="http://schemas.microsoft.com/office/powerpoint/2010/main" val="225123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A7CB-8FCC-8903-A6CE-00729B3E48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FBA0093-ACA8-3DE7-64DC-4BCD0000BDA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9EFB5F20-871E-3B98-D405-9D7E7F947A0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D54F3CDF-5754-06CB-CBDC-2DBDAFD7391E}"/>
              </a:ext>
            </a:extLst>
          </p:cNvPr>
          <p:cNvSpPr>
            <a:spLocks noGrp="1"/>
          </p:cNvSpPr>
          <p:nvPr>
            <p:ph type="sldNum" sz="quarter" idx="12"/>
          </p:nvPr>
        </p:nvSpPr>
        <p:spPr/>
        <p:txBody>
          <a:bodyPr/>
          <a:lstStyle/>
          <a:p>
            <a:fld id="{B01D1D1E-D4F6-4C1C-B7C7-8D49125CABEB}" type="slidenum">
              <a:rPr lang="de-DE" sz="1000" smtClean="0">
                <a:latin typeface="Askan"/>
              </a:rPr>
              <a:t>17</a:t>
            </a:fld>
            <a:endParaRPr lang="de-DE" sz="1000" dirty="0">
              <a:latin typeface="Askan"/>
            </a:endParaRPr>
          </a:p>
        </p:txBody>
      </p:sp>
      <p:sp>
        <p:nvSpPr>
          <p:cNvPr id="5" name="Fußzeilenplatzhalter 4">
            <a:extLst>
              <a:ext uri="{FF2B5EF4-FFF2-40B4-BE49-F238E27FC236}">
                <a16:creationId xmlns:a16="http://schemas.microsoft.com/office/drawing/2014/main" id="{DE8EC389-1528-196F-439C-3B70ED81D0AE}"/>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83CFFB6F-7ADD-8033-DC80-155B394CF6F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153DE80D-1E0A-72CB-C70E-208D887630C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A5C554C5-4E38-514A-48BC-038EE573A3A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2 „Technologie-Aktien-Pool“ </a:t>
            </a:r>
          </a:p>
        </p:txBody>
      </p:sp>
      <p:sp>
        <p:nvSpPr>
          <p:cNvPr id="11" name="Inhaltsplatzhalter 49">
            <a:extLst>
              <a:ext uri="{FF2B5EF4-FFF2-40B4-BE49-F238E27FC236}">
                <a16:creationId xmlns:a16="http://schemas.microsoft.com/office/drawing/2014/main" id="{6CDDAAAE-32D6-2F3A-E469-D9FF6CCF2C3A}"/>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graphicFrame>
        <p:nvGraphicFramePr>
          <p:cNvPr id="16" name="Table 15">
            <a:extLst>
              <a:ext uri="{FF2B5EF4-FFF2-40B4-BE49-F238E27FC236}">
                <a16:creationId xmlns:a16="http://schemas.microsoft.com/office/drawing/2014/main" id="{CA01D4C6-9014-907C-81E8-BEF5FE4F0B0D}"/>
              </a:ext>
            </a:extLst>
          </p:cNvPr>
          <p:cNvGraphicFramePr>
            <a:graphicFrameLocks noGrp="1"/>
          </p:cNvGraphicFramePr>
          <p:nvPr>
            <p:extLst>
              <p:ext uri="{D42A27DB-BD31-4B8C-83A1-F6EECF244321}">
                <p14:modId xmlns:p14="http://schemas.microsoft.com/office/powerpoint/2010/main" val="2297368514"/>
              </p:ext>
            </p:extLst>
          </p:nvPr>
        </p:nvGraphicFramePr>
        <p:xfrm>
          <a:off x="4236722" y="5329500"/>
          <a:ext cx="3718556" cy="786618"/>
        </p:xfrm>
        <a:graphic>
          <a:graphicData uri="http://schemas.openxmlformats.org/drawingml/2006/table">
            <a:tbl>
              <a:tblPr firstRow="1" bandRow="1">
                <a:tableStyleId>{5940675A-B579-460E-94D1-54222C63F5DA}</a:tableStyleId>
              </a:tblPr>
              <a:tblGrid>
                <a:gridCol w="929639">
                  <a:extLst>
                    <a:ext uri="{9D8B030D-6E8A-4147-A177-3AD203B41FA5}">
                      <a16:colId xmlns:a16="http://schemas.microsoft.com/office/drawing/2014/main" val="3506197947"/>
                    </a:ext>
                  </a:extLst>
                </a:gridCol>
                <a:gridCol w="929639">
                  <a:extLst>
                    <a:ext uri="{9D8B030D-6E8A-4147-A177-3AD203B41FA5}">
                      <a16:colId xmlns:a16="http://schemas.microsoft.com/office/drawing/2014/main" val="1486334376"/>
                    </a:ext>
                  </a:extLst>
                </a:gridCol>
                <a:gridCol w="929639">
                  <a:extLst>
                    <a:ext uri="{9D8B030D-6E8A-4147-A177-3AD203B41FA5}">
                      <a16:colId xmlns:a16="http://schemas.microsoft.com/office/drawing/2014/main" val="3533437013"/>
                    </a:ext>
                  </a:extLst>
                </a:gridCol>
                <a:gridCol w="929639">
                  <a:extLst>
                    <a:ext uri="{9D8B030D-6E8A-4147-A177-3AD203B41FA5}">
                      <a16:colId xmlns:a16="http://schemas.microsoft.com/office/drawing/2014/main" val="3477548525"/>
                    </a:ext>
                  </a:extLst>
                </a:gridCol>
              </a:tblGrid>
              <a:tr h="262206">
                <a:tc>
                  <a:txBody>
                    <a:bodyPr/>
                    <a:lstStyle/>
                    <a:p>
                      <a:pPr algn="ctr"/>
                      <a:r>
                        <a:rPr lang="de-DE" sz="1100" b="1" dirty="0">
                          <a:latin typeface="Askan"/>
                        </a:rPr>
                        <a:t>Modell</a:t>
                      </a:r>
                      <a:endParaRPr lang="en-US" sz="1100" b="1" dirty="0">
                        <a:latin typeface="Askan"/>
                      </a:endParaRPr>
                    </a:p>
                  </a:txBody>
                  <a:tcPr marL="71511" marR="71511" marT="35755" marB="35755" anchor="ctr"/>
                </a:tc>
                <a:tc>
                  <a:txBody>
                    <a:bodyPr/>
                    <a:lstStyle/>
                    <a:p>
                      <a:pPr algn="ctr"/>
                      <a:r>
                        <a:rPr lang="de-DE" sz="1100" b="1" dirty="0">
                          <a:latin typeface="Askan"/>
                        </a:rPr>
                        <a:t>MAE</a:t>
                      </a:r>
                      <a:endParaRPr lang="en-US" sz="1100" b="1" dirty="0">
                        <a:latin typeface="Askan"/>
                      </a:endParaRPr>
                    </a:p>
                  </a:txBody>
                  <a:tcPr marL="71511" marR="71511" marT="35755" marB="35755" anchor="ctr"/>
                </a:tc>
                <a:tc>
                  <a:txBody>
                    <a:bodyPr/>
                    <a:lstStyle/>
                    <a:p>
                      <a:pPr algn="ctr"/>
                      <a:r>
                        <a:rPr lang="de-DE" sz="1100" b="1" dirty="0">
                          <a:latin typeface="Askan"/>
                        </a:rPr>
                        <a:t>MSE</a:t>
                      </a:r>
                      <a:endParaRPr lang="en-US" sz="1100" b="1" dirty="0">
                        <a:latin typeface="Askan"/>
                      </a:endParaRPr>
                    </a:p>
                  </a:txBody>
                  <a:tcPr marL="71511" marR="71511" marT="35755" marB="35755" anchor="ctr"/>
                </a:tc>
                <a:tc>
                  <a:txBody>
                    <a:bodyPr/>
                    <a:lstStyle/>
                    <a:p>
                      <a:pPr algn="ctr"/>
                      <a:r>
                        <a:rPr lang="de-DE" sz="1100" b="1" dirty="0">
                          <a:latin typeface="Askan"/>
                        </a:rPr>
                        <a:t>MAPE(%)</a:t>
                      </a:r>
                      <a:endParaRPr lang="en-US" sz="1100" b="1" dirty="0">
                        <a:latin typeface="Askan"/>
                      </a:endParaRPr>
                    </a:p>
                  </a:txBody>
                  <a:tcPr marL="71511" marR="71511" marT="35755" marB="35755" anchor="ctr"/>
                </a:tc>
                <a:extLst>
                  <a:ext uri="{0D108BD9-81ED-4DB2-BD59-A6C34878D82A}">
                    <a16:rowId xmlns:a16="http://schemas.microsoft.com/office/drawing/2014/main" val="1600190934"/>
                  </a:ext>
                </a:extLst>
              </a:tr>
              <a:tr h="262206">
                <a:tc>
                  <a:txBody>
                    <a:bodyPr/>
                    <a:lstStyle/>
                    <a:p>
                      <a:pPr algn="ctr"/>
                      <a:r>
                        <a:rPr lang="de-DE" sz="1100" b="1" dirty="0">
                          <a:latin typeface="Askan"/>
                        </a:rPr>
                        <a:t>Basis</a:t>
                      </a:r>
                      <a:endParaRPr lang="en-US" sz="1100" b="1" dirty="0">
                        <a:latin typeface="Askan"/>
                      </a:endParaRPr>
                    </a:p>
                  </a:txBody>
                  <a:tcPr marL="71511" marR="71511" marT="35755" marB="35755" anchor="ctr"/>
                </a:tc>
                <a:tc>
                  <a:txBody>
                    <a:bodyPr/>
                    <a:lstStyle/>
                    <a:p>
                      <a:pPr algn="ctr"/>
                      <a:r>
                        <a:rPr lang="de-DE" sz="1100" dirty="0">
                          <a:latin typeface="Askan"/>
                        </a:rPr>
                        <a:t>10.46</a:t>
                      </a:r>
                      <a:endParaRPr lang="en-US" sz="1100" dirty="0">
                        <a:latin typeface="Askan"/>
                      </a:endParaRPr>
                    </a:p>
                  </a:txBody>
                  <a:tcPr marL="71511" marR="71511" marT="35755" marB="35755" anchor="ctr"/>
                </a:tc>
                <a:tc>
                  <a:txBody>
                    <a:bodyPr/>
                    <a:lstStyle/>
                    <a:p>
                      <a:pPr algn="ctr"/>
                      <a:r>
                        <a:rPr lang="de-DE" sz="1100" dirty="0">
                          <a:latin typeface="Askan"/>
                        </a:rPr>
                        <a:t>187.48</a:t>
                      </a:r>
                      <a:endParaRPr lang="en-US" sz="1100" dirty="0">
                        <a:latin typeface="Askan"/>
                      </a:endParaRPr>
                    </a:p>
                  </a:txBody>
                  <a:tcPr marL="71511" marR="71511" marT="35755" marB="35755" anchor="ctr"/>
                </a:tc>
                <a:tc>
                  <a:txBody>
                    <a:bodyPr/>
                    <a:lstStyle/>
                    <a:p>
                      <a:pPr algn="ctr"/>
                      <a:r>
                        <a:rPr lang="de-DE" sz="1100" dirty="0">
                          <a:latin typeface="Askan"/>
                        </a:rPr>
                        <a:t>1.44</a:t>
                      </a:r>
                      <a:endParaRPr lang="en-US" sz="1100" dirty="0">
                        <a:latin typeface="Askan"/>
                      </a:endParaRPr>
                    </a:p>
                  </a:txBody>
                  <a:tcPr marL="71511" marR="71511" marT="35755" marB="35755" anchor="ctr"/>
                </a:tc>
                <a:extLst>
                  <a:ext uri="{0D108BD9-81ED-4DB2-BD59-A6C34878D82A}">
                    <a16:rowId xmlns:a16="http://schemas.microsoft.com/office/drawing/2014/main" val="3898724692"/>
                  </a:ext>
                </a:extLst>
              </a:tr>
              <a:tr h="262206">
                <a:tc>
                  <a:txBody>
                    <a:bodyPr/>
                    <a:lstStyle/>
                    <a:p>
                      <a:pPr algn="ctr"/>
                      <a:r>
                        <a:rPr lang="de-DE" sz="1100" b="1" dirty="0">
                          <a:latin typeface="Askan"/>
                        </a:rPr>
                        <a:t>Forschung</a:t>
                      </a:r>
                      <a:endParaRPr lang="en-US" sz="1100" b="1" dirty="0">
                        <a:latin typeface="Askan"/>
                      </a:endParaRPr>
                    </a:p>
                  </a:txBody>
                  <a:tcPr marL="71511" marR="71511" marT="35755" marB="35755" anchor="ctr"/>
                </a:tc>
                <a:tc>
                  <a:txBody>
                    <a:bodyPr/>
                    <a:lstStyle/>
                    <a:p>
                      <a:pPr algn="ctr"/>
                      <a:r>
                        <a:rPr lang="en-US" sz="1100" kern="1200" dirty="0">
                          <a:solidFill>
                            <a:schemeClr val="tx1"/>
                          </a:solidFill>
                          <a:latin typeface="Askan"/>
                          <a:ea typeface="+mn-ea"/>
                          <a:cs typeface="+mn-cs"/>
                        </a:rPr>
                        <a:t>8.97</a:t>
                      </a:r>
                    </a:p>
                  </a:txBody>
                  <a:tcPr marL="71511" marR="71511" marT="35755" marB="35755" anchor="ctr"/>
                </a:tc>
                <a:tc>
                  <a:txBody>
                    <a:bodyPr/>
                    <a:lstStyle/>
                    <a:p>
                      <a:pPr algn="ctr"/>
                      <a:r>
                        <a:rPr lang="en-US" sz="1100" kern="1200" dirty="0">
                          <a:solidFill>
                            <a:schemeClr val="tx1"/>
                          </a:solidFill>
                          <a:latin typeface="Askan"/>
                          <a:ea typeface="+mn-ea"/>
                          <a:cs typeface="+mn-cs"/>
                        </a:rPr>
                        <a:t>137.72</a:t>
                      </a:r>
                    </a:p>
                  </a:txBody>
                  <a:tcPr marL="71511" marR="71511" marT="35755" marB="35755" anchor="ctr"/>
                </a:tc>
                <a:tc>
                  <a:txBody>
                    <a:bodyPr/>
                    <a:lstStyle/>
                    <a:p>
                      <a:pPr algn="ctr"/>
                      <a:r>
                        <a:rPr lang="en-US" sz="1100" kern="1200" dirty="0">
                          <a:solidFill>
                            <a:schemeClr val="tx1"/>
                          </a:solidFill>
                          <a:latin typeface="Askan"/>
                          <a:ea typeface="+mn-ea"/>
                          <a:cs typeface="+mn-cs"/>
                        </a:rPr>
                        <a:t>1.24</a:t>
                      </a:r>
                    </a:p>
                  </a:txBody>
                  <a:tcPr marL="71511" marR="71511" marT="35755" marB="35755" anchor="ctr"/>
                </a:tc>
                <a:extLst>
                  <a:ext uri="{0D108BD9-81ED-4DB2-BD59-A6C34878D82A}">
                    <a16:rowId xmlns:a16="http://schemas.microsoft.com/office/drawing/2014/main" val="478835888"/>
                  </a:ext>
                </a:extLst>
              </a:tr>
            </a:tbl>
          </a:graphicData>
        </a:graphic>
      </p:graphicFrame>
      <p:pic>
        <p:nvPicPr>
          <p:cNvPr id="2" name="Picture 4">
            <a:extLst>
              <a:ext uri="{FF2B5EF4-FFF2-40B4-BE49-F238E27FC236}">
                <a16:creationId xmlns:a16="http://schemas.microsoft.com/office/drawing/2014/main" id="{2115FB86-1437-56AB-FD8F-0E7B4A7CA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76" y="1840215"/>
            <a:ext cx="4594266" cy="2605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BFD539C1-EAAB-B747-FE36-F3CB8BD57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186" y="1852118"/>
            <a:ext cx="4644572" cy="26390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24FF9F-4A59-8CFC-FEF4-2DA022765B16}"/>
              </a:ext>
            </a:extLst>
          </p:cNvPr>
          <p:cNvSpPr txBox="1"/>
          <p:nvPr/>
        </p:nvSpPr>
        <p:spPr>
          <a:xfrm>
            <a:off x="838200" y="968078"/>
            <a:ext cx="2939321" cy="246221"/>
          </a:xfrm>
          <a:prstGeom prst="rect">
            <a:avLst/>
          </a:prstGeom>
          <a:noFill/>
        </p:spPr>
        <p:txBody>
          <a:bodyPr wrap="square">
            <a:spAutoFit/>
          </a:bodyPr>
          <a:lstStyle/>
          <a:p>
            <a:r>
              <a:rPr lang="en-US" sz="1000" b="1" dirty="0">
                <a:latin typeface="Askan"/>
              </a:rPr>
              <a:t>* </a:t>
            </a:r>
            <a:r>
              <a:rPr lang="en-US" sz="1000" b="1" dirty="0" err="1">
                <a:latin typeface="Askan"/>
              </a:rPr>
              <a:t>Evaluierung</a:t>
            </a:r>
            <a:r>
              <a:rPr lang="en-US" sz="1000" b="1" dirty="0">
                <a:latin typeface="Askan"/>
              </a:rPr>
              <a:t> der </a:t>
            </a:r>
            <a:r>
              <a:rPr lang="en-US" sz="1000" b="1" dirty="0" err="1">
                <a:latin typeface="Askan"/>
              </a:rPr>
              <a:t>Modelle</a:t>
            </a:r>
            <a:r>
              <a:rPr lang="en-US" sz="1000" b="1" dirty="0">
                <a:latin typeface="Askan"/>
              </a:rPr>
              <a:t> </a:t>
            </a:r>
            <a:r>
              <a:rPr lang="en-US" sz="1000" b="1" dirty="0" err="1">
                <a:latin typeface="Askan"/>
              </a:rPr>
              <a:t>anhand</a:t>
            </a:r>
            <a:r>
              <a:rPr lang="en-US" sz="1000" b="1" dirty="0">
                <a:latin typeface="Askan"/>
              </a:rPr>
              <a:t> “GOOG” </a:t>
            </a:r>
            <a:r>
              <a:rPr lang="en-US" sz="1000" b="1" dirty="0" err="1">
                <a:latin typeface="Askan"/>
              </a:rPr>
              <a:t>Aktie</a:t>
            </a:r>
            <a:r>
              <a:rPr lang="en-US" sz="1000" b="1" dirty="0">
                <a:latin typeface="Askan"/>
              </a:rPr>
              <a:t> </a:t>
            </a:r>
            <a:endParaRPr lang="en-US" sz="1000" dirty="0"/>
          </a:p>
        </p:txBody>
      </p:sp>
      <p:sp>
        <p:nvSpPr>
          <p:cNvPr id="15" name="TextBox 14">
            <a:extLst>
              <a:ext uri="{FF2B5EF4-FFF2-40B4-BE49-F238E27FC236}">
                <a16:creationId xmlns:a16="http://schemas.microsoft.com/office/drawing/2014/main" id="{01C96141-C407-B372-5071-48F5641FB018}"/>
              </a:ext>
            </a:extLst>
          </p:cNvPr>
          <p:cNvSpPr txBox="1"/>
          <p:nvPr/>
        </p:nvSpPr>
        <p:spPr>
          <a:xfrm>
            <a:off x="5501164" y="4899607"/>
            <a:ext cx="2043112" cy="276999"/>
          </a:xfrm>
          <a:prstGeom prst="rect">
            <a:avLst/>
          </a:prstGeom>
          <a:noFill/>
        </p:spPr>
        <p:txBody>
          <a:bodyPr wrap="square">
            <a:spAutoFit/>
          </a:bodyPr>
          <a:lstStyle/>
          <a:p>
            <a:r>
              <a:rPr lang="en-US" sz="1200" b="1" dirty="0" err="1">
                <a:latin typeface="Askan"/>
              </a:rPr>
              <a:t>Metrik-Vergleich</a:t>
            </a:r>
            <a:endParaRPr lang="en-US" sz="1200" dirty="0"/>
          </a:p>
        </p:txBody>
      </p:sp>
      <p:sp>
        <p:nvSpPr>
          <p:cNvPr id="18" name="Inhaltsplatzhalter 49">
            <a:extLst>
              <a:ext uri="{FF2B5EF4-FFF2-40B4-BE49-F238E27FC236}">
                <a16:creationId xmlns:a16="http://schemas.microsoft.com/office/drawing/2014/main" id="{37DA77FD-EFBD-7671-5998-9AC45E739F37}"/>
              </a:ext>
            </a:extLst>
          </p:cNvPr>
          <p:cNvSpPr txBox="1">
            <a:spLocks/>
          </p:cNvSpPr>
          <p:nvPr/>
        </p:nvSpPr>
        <p:spPr>
          <a:xfrm>
            <a:off x="0" y="922811"/>
            <a:ext cx="12192000" cy="582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gn="ctr">
              <a:lnSpc>
                <a:spcPct val="100000"/>
              </a:lnSpc>
              <a:spcBef>
                <a:spcPts val="600"/>
              </a:spcBef>
              <a:buClr>
                <a:srgbClr val="66D082"/>
              </a:buClr>
              <a:buSzPct val="110000"/>
              <a:buNone/>
            </a:pPr>
            <a:endParaRPr lang="en-US" sz="1400" dirty="0">
              <a:latin typeface="Askan"/>
            </a:endParaRPr>
          </a:p>
          <a:p>
            <a:pPr marL="914400" indent="0" algn="ctr">
              <a:lnSpc>
                <a:spcPct val="100000"/>
              </a:lnSpc>
              <a:spcBef>
                <a:spcPts val="600"/>
              </a:spcBef>
              <a:buClr>
                <a:srgbClr val="66D082"/>
              </a:buClr>
              <a:buSzPct val="110000"/>
              <a:buFont typeface="Arial" panose="020B0604020202020204" pitchFamily="34" charset="0"/>
              <a:buNone/>
            </a:pPr>
            <a:r>
              <a:rPr lang="en-US" sz="1600" b="1" dirty="0" err="1">
                <a:latin typeface="Askan"/>
              </a:rPr>
              <a:t>Prognosekurven</a:t>
            </a:r>
            <a:endParaRPr lang="en-US" sz="1600" dirty="0">
              <a:latin typeface="Askan"/>
            </a:endParaRPr>
          </a:p>
          <a:p>
            <a:pPr marL="685800" indent="0" algn="ctr">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
        <p:nvSpPr>
          <p:cNvPr id="21" name="TextBox 20">
            <a:extLst>
              <a:ext uri="{FF2B5EF4-FFF2-40B4-BE49-F238E27FC236}">
                <a16:creationId xmlns:a16="http://schemas.microsoft.com/office/drawing/2014/main" id="{01FB2418-8436-91FF-41CA-CF3F8E7A8025}"/>
              </a:ext>
            </a:extLst>
          </p:cNvPr>
          <p:cNvSpPr txBox="1"/>
          <p:nvPr/>
        </p:nvSpPr>
        <p:spPr>
          <a:xfrm>
            <a:off x="2745583" y="1512927"/>
            <a:ext cx="2043112" cy="276999"/>
          </a:xfrm>
          <a:prstGeom prst="rect">
            <a:avLst/>
          </a:prstGeom>
          <a:noFill/>
        </p:spPr>
        <p:txBody>
          <a:bodyPr wrap="square">
            <a:spAutoFit/>
          </a:bodyPr>
          <a:lstStyle/>
          <a:p>
            <a:r>
              <a:rPr lang="en-US" sz="1200" b="1" dirty="0" err="1">
                <a:latin typeface="Askan"/>
              </a:rPr>
              <a:t>Basismodell</a:t>
            </a:r>
            <a:endParaRPr lang="en-US" sz="1200" dirty="0"/>
          </a:p>
        </p:txBody>
      </p:sp>
      <p:sp>
        <p:nvSpPr>
          <p:cNvPr id="22" name="TextBox 21">
            <a:extLst>
              <a:ext uri="{FF2B5EF4-FFF2-40B4-BE49-F238E27FC236}">
                <a16:creationId xmlns:a16="http://schemas.microsoft.com/office/drawing/2014/main" id="{5675B099-4CE5-ED2C-ACFE-9AEC1D5AD7DD}"/>
              </a:ext>
            </a:extLst>
          </p:cNvPr>
          <p:cNvSpPr txBox="1"/>
          <p:nvPr/>
        </p:nvSpPr>
        <p:spPr>
          <a:xfrm>
            <a:off x="7639900" y="1512927"/>
            <a:ext cx="2043112" cy="276999"/>
          </a:xfrm>
          <a:prstGeom prst="rect">
            <a:avLst/>
          </a:prstGeom>
          <a:noFill/>
        </p:spPr>
        <p:txBody>
          <a:bodyPr wrap="square">
            <a:spAutoFit/>
          </a:bodyPr>
          <a:lstStyle/>
          <a:p>
            <a:r>
              <a:rPr lang="en-US" sz="1200" b="1" dirty="0" err="1">
                <a:latin typeface="Askan"/>
              </a:rPr>
              <a:t>Forschungsmodell</a:t>
            </a:r>
            <a:endParaRPr lang="en-US" sz="1200" dirty="0"/>
          </a:p>
        </p:txBody>
      </p:sp>
    </p:spTree>
    <p:extLst>
      <p:ext uri="{BB962C8B-B14F-4D97-AF65-F5344CB8AC3E}">
        <p14:creationId xmlns:p14="http://schemas.microsoft.com/office/powerpoint/2010/main" val="732605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E201-904B-C807-F168-A446CA3FAEF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B11E1BB-7943-91AA-D31F-2FC26B058532}"/>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20107849-A0D4-412D-6914-5A3FC0DD14A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4593CF27-9A99-B836-10C2-6F89C3C3EF3A}"/>
              </a:ext>
            </a:extLst>
          </p:cNvPr>
          <p:cNvSpPr>
            <a:spLocks noGrp="1"/>
          </p:cNvSpPr>
          <p:nvPr>
            <p:ph type="sldNum" sz="quarter" idx="12"/>
          </p:nvPr>
        </p:nvSpPr>
        <p:spPr/>
        <p:txBody>
          <a:bodyPr/>
          <a:lstStyle/>
          <a:p>
            <a:fld id="{B01D1D1E-D4F6-4C1C-B7C7-8D49125CABEB}" type="slidenum">
              <a:rPr lang="de-DE" sz="1000" smtClean="0">
                <a:latin typeface="Askan"/>
              </a:rPr>
              <a:t>18</a:t>
            </a:fld>
            <a:endParaRPr lang="de-DE" sz="1000" dirty="0">
              <a:latin typeface="Askan"/>
            </a:endParaRPr>
          </a:p>
        </p:txBody>
      </p:sp>
      <p:sp>
        <p:nvSpPr>
          <p:cNvPr id="5" name="Fußzeilenplatzhalter 4">
            <a:extLst>
              <a:ext uri="{FF2B5EF4-FFF2-40B4-BE49-F238E27FC236}">
                <a16:creationId xmlns:a16="http://schemas.microsoft.com/office/drawing/2014/main" id="{049D2673-E845-9B6C-E8B2-3ED522FF812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6EDFD18F-1A56-566C-EA4F-5B1975281C53}"/>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C7F465FF-EDAE-94AB-8EC9-6CDC34622AF7}"/>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E176DFB4-F7DA-4774-D212-F3EB8F45300D}"/>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2 „Technologie-Aktien-Pool“ </a:t>
            </a:r>
          </a:p>
        </p:txBody>
      </p:sp>
      <p:sp>
        <p:nvSpPr>
          <p:cNvPr id="11" name="Inhaltsplatzhalter 49">
            <a:extLst>
              <a:ext uri="{FF2B5EF4-FFF2-40B4-BE49-F238E27FC236}">
                <a16:creationId xmlns:a16="http://schemas.microsoft.com/office/drawing/2014/main" id="{5CD3BD09-3942-18C7-11A6-41ACEF9B2C11}"/>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12" name="Picture 2">
            <a:extLst>
              <a:ext uri="{FF2B5EF4-FFF2-40B4-BE49-F238E27FC236}">
                <a16:creationId xmlns:a16="http://schemas.microsoft.com/office/drawing/2014/main" id="{7A564B55-DB1B-B0C7-A25C-D2747E5DA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790" y="1852118"/>
            <a:ext cx="8951686" cy="4403066"/>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49">
            <a:extLst>
              <a:ext uri="{FF2B5EF4-FFF2-40B4-BE49-F238E27FC236}">
                <a16:creationId xmlns:a16="http://schemas.microsoft.com/office/drawing/2014/main" id="{FB27CC01-37C8-923F-B8DB-46BDEDD3D220}"/>
              </a:ext>
            </a:extLst>
          </p:cNvPr>
          <p:cNvSpPr txBox="1">
            <a:spLocks/>
          </p:cNvSpPr>
          <p:nvPr/>
        </p:nvSpPr>
        <p:spPr>
          <a:xfrm>
            <a:off x="0" y="104743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Verlustkurve</a:t>
            </a:r>
            <a:r>
              <a:rPr lang="en-US" sz="1400" b="1" dirty="0">
                <a:latin typeface="Askan"/>
              </a:rPr>
              <a:t> (MSE) </a:t>
            </a:r>
            <a:r>
              <a:rPr lang="en-US" sz="1400" b="1" dirty="0" err="1">
                <a:latin typeface="Askan"/>
              </a:rPr>
              <a:t>während</a:t>
            </a:r>
            <a:r>
              <a:rPr lang="en-US" sz="1400" b="1" dirty="0">
                <a:latin typeface="Askan"/>
              </a:rPr>
              <a:t> des Trainings </a:t>
            </a:r>
            <a:r>
              <a:rPr lang="en-US" sz="1400" b="1" dirty="0" err="1">
                <a:latin typeface="Askan"/>
              </a:rPr>
              <a:t>anhand</a:t>
            </a:r>
            <a:r>
              <a:rPr lang="en-US" sz="1400" b="1" dirty="0">
                <a:latin typeface="Askan"/>
              </a:rPr>
              <a:t> der </a:t>
            </a:r>
            <a:r>
              <a:rPr lang="en-US" sz="1400" b="1" dirty="0" err="1">
                <a:latin typeface="Askan"/>
              </a:rPr>
              <a:t>Evaluierungsdaten</a:t>
            </a:r>
            <a:r>
              <a:rPr lang="en-US" sz="1400" b="1" dirty="0">
                <a:latin typeface="Askan"/>
              </a:rPr>
              <a:t>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29228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350F1-F399-BA8A-FD7F-CC1DF8140CE3}"/>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79B88220-8B21-D840-9398-1FBE0B9BD8C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35553ACD-04FE-F72F-6B55-DAE39BA6FD7A}"/>
              </a:ext>
            </a:extLst>
          </p:cNvPr>
          <p:cNvSpPr>
            <a:spLocks noGrp="1"/>
          </p:cNvSpPr>
          <p:nvPr>
            <p:ph type="sldNum" sz="quarter" idx="12"/>
          </p:nvPr>
        </p:nvSpPr>
        <p:spPr/>
        <p:txBody>
          <a:bodyPr/>
          <a:lstStyle/>
          <a:p>
            <a:fld id="{B01D1D1E-D4F6-4C1C-B7C7-8D49125CABEB}" type="slidenum">
              <a:rPr lang="de-DE" sz="1000" smtClean="0">
                <a:latin typeface="Askan"/>
              </a:rPr>
              <a:t>19</a:t>
            </a:fld>
            <a:endParaRPr lang="de-DE" sz="1000" dirty="0">
              <a:latin typeface="Askan"/>
            </a:endParaRPr>
          </a:p>
        </p:txBody>
      </p:sp>
      <p:sp>
        <p:nvSpPr>
          <p:cNvPr id="5" name="Fußzeilenplatzhalter 4">
            <a:extLst>
              <a:ext uri="{FF2B5EF4-FFF2-40B4-BE49-F238E27FC236}">
                <a16:creationId xmlns:a16="http://schemas.microsoft.com/office/drawing/2014/main" id="{A948F756-1B11-F0E1-CF0B-0B978F096C0B}"/>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A7E32A73-0DCF-A9E3-937C-9CCF56998B9D}"/>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Fazit &amp; Ausblick</a:t>
            </a:r>
          </a:p>
        </p:txBody>
      </p:sp>
      <p:sp>
        <p:nvSpPr>
          <p:cNvPr id="7" name="Rechteck: eine Ecke abgeschnitten 190">
            <a:extLst>
              <a:ext uri="{FF2B5EF4-FFF2-40B4-BE49-F238E27FC236}">
                <a16:creationId xmlns:a16="http://schemas.microsoft.com/office/drawing/2014/main" id="{DDABA396-D169-4623-AE7A-4ADE20ED1AAB}"/>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161B4F33-A1BD-AD13-EE0D-8E5C12E408F7}"/>
              </a:ext>
            </a:extLst>
          </p:cNvPr>
          <p:cNvSpPr txBox="1">
            <a:spLocks/>
          </p:cNvSpPr>
          <p:nvPr/>
        </p:nvSpPr>
        <p:spPr>
          <a:xfrm>
            <a:off x="0" y="649205"/>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dirty="0">
                <a:latin typeface="Askan"/>
              </a:rPr>
              <a:t>Zwei </a:t>
            </a:r>
            <a:r>
              <a:rPr lang="en-US" sz="1400" dirty="0" err="1">
                <a:latin typeface="Askan"/>
              </a:rPr>
              <a:t>parallele</a:t>
            </a:r>
            <a:r>
              <a:rPr lang="en-US" sz="1400" dirty="0">
                <a:latin typeface="Askan"/>
              </a:rPr>
              <a:t> </a:t>
            </a:r>
            <a:r>
              <a:rPr lang="en-US" sz="1400" dirty="0" err="1">
                <a:latin typeface="Askan"/>
              </a:rPr>
              <a:t>Eingänge</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359991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descr="Ein Bild, das Text, Screenshot, Karte Menü, draußen enthält.&#10;&#10;Automatisch generierte Beschreibung">
            <a:extLst>
              <a:ext uri="{FF2B5EF4-FFF2-40B4-BE49-F238E27FC236}">
                <a16:creationId xmlns:a16="http://schemas.microsoft.com/office/drawing/2014/main" id="{316CD499-D575-0E76-CCCF-89B70EFEF7E3}"/>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23095"/>
          <a:stretch/>
        </p:blipFill>
        <p:spPr>
          <a:xfrm>
            <a:off x="9424984" y="-1"/>
            <a:ext cx="9376270"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2" name="Titel 1">
            <a:extLst>
              <a:ext uri="{FF2B5EF4-FFF2-40B4-BE49-F238E27FC236}">
                <a16:creationId xmlns:a16="http://schemas.microsoft.com/office/drawing/2014/main" id="{4DAE63AB-9FFF-13D6-3B14-68EFF6828F74}"/>
              </a:ext>
            </a:extLst>
          </p:cNvPr>
          <p:cNvSpPr>
            <a:spLocks noGrp="1"/>
          </p:cNvSpPr>
          <p:nvPr>
            <p:ph type="title"/>
          </p:nvPr>
        </p:nvSpPr>
        <p:spPr>
          <a:xfrm>
            <a:off x="838200" y="1018268"/>
            <a:ext cx="10515600" cy="1054099"/>
          </a:xfrm>
        </p:spPr>
        <p:txBody>
          <a:bodyPr anchor="t">
            <a:normAutofit/>
          </a:bodyPr>
          <a:lstStyle/>
          <a:p>
            <a:r>
              <a:rPr lang="de-DE" sz="1400" spc="300" dirty="0">
                <a:solidFill>
                  <a:srgbClr val="66D082"/>
                </a:solidFill>
                <a:latin typeface="Askan"/>
              </a:rPr>
              <a:t>Aktienkursprognose</a:t>
            </a:r>
            <a:br>
              <a:rPr lang="de-DE" sz="1400" spc="300" dirty="0">
                <a:solidFill>
                  <a:srgbClr val="66D082"/>
                </a:solidFill>
                <a:latin typeface="Askan"/>
              </a:rPr>
            </a:br>
            <a:r>
              <a:rPr lang="de-DE" sz="1400" dirty="0">
                <a:solidFill>
                  <a:srgbClr val="382B43"/>
                </a:solidFill>
                <a:latin typeface="Askan"/>
              </a:rPr>
              <a:t>Einsatz von Deep Learning-Techniken zur Vorhersage von Aktienkursen unter Berücksichtigung multimodaler Daten</a:t>
            </a:r>
          </a:p>
        </p:txBody>
      </p:sp>
      <p:sp>
        <p:nvSpPr>
          <p:cNvPr id="3" name="Inhaltsplatzhalter 2">
            <a:extLst>
              <a:ext uri="{FF2B5EF4-FFF2-40B4-BE49-F238E27FC236}">
                <a16:creationId xmlns:a16="http://schemas.microsoft.com/office/drawing/2014/main" id="{0FA3B367-D8BE-1FA3-6008-E0A59AA94F69}"/>
              </a:ext>
            </a:extLst>
          </p:cNvPr>
          <p:cNvSpPr>
            <a:spLocks noGrp="1"/>
          </p:cNvSpPr>
          <p:nvPr>
            <p:ph idx="1"/>
          </p:nvPr>
        </p:nvSpPr>
        <p:spPr>
          <a:xfrm>
            <a:off x="838200" y="1668689"/>
            <a:ext cx="10515600" cy="4687661"/>
          </a:xfrm>
        </p:spPr>
        <p:txBody>
          <a:bodyPr>
            <a:normAutofit/>
          </a:bodyPr>
          <a:lstStyle/>
          <a:p>
            <a:pPr>
              <a:lnSpc>
                <a:spcPct val="150000"/>
              </a:lnSpc>
              <a:buClr>
                <a:srgbClr val="66D082"/>
              </a:buClr>
              <a:buSzPct val="110000"/>
              <a:buFontTx/>
              <a:buChar char="◙"/>
            </a:pPr>
            <a:r>
              <a:rPr lang="de-DE" sz="1600" dirty="0">
                <a:latin typeface="Askan"/>
              </a:rPr>
              <a:t>Motivation (Admir 1min)</a:t>
            </a:r>
          </a:p>
          <a:p>
            <a:pPr>
              <a:lnSpc>
                <a:spcPct val="150000"/>
              </a:lnSpc>
              <a:buClr>
                <a:srgbClr val="66D082"/>
              </a:buClr>
              <a:buSzPct val="110000"/>
              <a:buFontTx/>
              <a:buChar char="◙"/>
            </a:pPr>
            <a:r>
              <a:rPr lang="de-DE" sz="1600" dirty="0">
                <a:latin typeface="Askan"/>
              </a:rPr>
              <a:t>Zielsetzung (Paul 1min)</a:t>
            </a:r>
          </a:p>
          <a:p>
            <a:pPr>
              <a:lnSpc>
                <a:spcPct val="150000"/>
              </a:lnSpc>
              <a:buClr>
                <a:srgbClr val="66D082"/>
              </a:buClr>
              <a:buSzPct val="110000"/>
              <a:buFontTx/>
              <a:buChar char="◙"/>
            </a:pPr>
            <a:r>
              <a:rPr lang="de-DE" sz="1600" dirty="0">
                <a:latin typeface="Askan"/>
              </a:rPr>
              <a:t>Methodik CRISP-DM (Paul 2min)</a:t>
            </a:r>
          </a:p>
          <a:p>
            <a:pPr>
              <a:lnSpc>
                <a:spcPct val="150000"/>
              </a:lnSpc>
              <a:buClr>
                <a:srgbClr val="66D082"/>
              </a:buClr>
              <a:buSzPct val="110000"/>
              <a:buFontTx/>
              <a:buChar char="◙"/>
            </a:pPr>
            <a:r>
              <a:rPr lang="de-DE" sz="1600" dirty="0">
                <a:latin typeface="Askan"/>
              </a:rPr>
              <a:t>Geschäftliches Verständnis  (Admir 2min)</a:t>
            </a:r>
          </a:p>
          <a:p>
            <a:pPr>
              <a:lnSpc>
                <a:spcPct val="150000"/>
              </a:lnSpc>
              <a:buClr>
                <a:srgbClr val="66D082"/>
              </a:buClr>
              <a:buSzPct val="110000"/>
              <a:buFontTx/>
              <a:buChar char="◙"/>
            </a:pPr>
            <a:r>
              <a:rPr lang="de-DE" sz="1600" dirty="0">
                <a:latin typeface="Askan"/>
              </a:rPr>
              <a:t>Datenverständnis (Admir 4)</a:t>
            </a:r>
          </a:p>
          <a:p>
            <a:pPr>
              <a:lnSpc>
                <a:spcPct val="150000"/>
              </a:lnSpc>
              <a:buClr>
                <a:srgbClr val="66D082"/>
              </a:buClr>
              <a:buSzPct val="110000"/>
              <a:buFontTx/>
              <a:buChar char="◙"/>
            </a:pPr>
            <a:r>
              <a:rPr lang="de-DE" sz="1600" dirty="0">
                <a:latin typeface="Askan"/>
              </a:rPr>
              <a:t>Datenaufbereitung (Admir 4)</a:t>
            </a:r>
          </a:p>
          <a:p>
            <a:pPr>
              <a:lnSpc>
                <a:spcPct val="150000"/>
              </a:lnSpc>
              <a:buClr>
                <a:srgbClr val="66D082"/>
              </a:buClr>
              <a:buSzPct val="110000"/>
              <a:buFontTx/>
              <a:buChar char="◙"/>
            </a:pPr>
            <a:r>
              <a:rPr lang="de-DE" sz="1600" dirty="0">
                <a:latin typeface="Askan"/>
              </a:rPr>
              <a:t>Modellierung (Paul 4)</a:t>
            </a:r>
          </a:p>
          <a:p>
            <a:pPr>
              <a:lnSpc>
                <a:spcPct val="150000"/>
              </a:lnSpc>
              <a:buClr>
                <a:srgbClr val="66D082"/>
              </a:buClr>
              <a:buSzPct val="110000"/>
              <a:buFontTx/>
              <a:buChar char="◙"/>
            </a:pPr>
            <a:r>
              <a:rPr lang="de-DE" sz="1600" dirty="0">
                <a:latin typeface="Askan"/>
              </a:rPr>
              <a:t>Evaluierung  (Paul 4)</a:t>
            </a:r>
          </a:p>
          <a:p>
            <a:pPr>
              <a:lnSpc>
                <a:spcPct val="150000"/>
              </a:lnSpc>
              <a:buClr>
                <a:srgbClr val="66D082"/>
              </a:buClr>
              <a:buSzPct val="110000"/>
              <a:buFontTx/>
              <a:buChar char="◙"/>
            </a:pPr>
            <a:r>
              <a:rPr lang="de-DE" sz="1600" dirty="0">
                <a:latin typeface="Askan"/>
              </a:rPr>
              <a:t>Bereitstellung Fazit (Paul 2m) &amp; Ausblick (Admir 2m)</a:t>
            </a:r>
          </a:p>
          <a:p>
            <a:pPr marL="457200" lvl="1" indent="0">
              <a:lnSpc>
                <a:spcPct val="150000"/>
              </a:lnSpc>
              <a:buNone/>
            </a:pPr>
            <a:endParaRPr lang="de-DE" sz="1600" dirty="0">
              <a:latin typeface="Askan"/>
            </a:endParaRPr>
          </a:p>
          <a:p>
            <a:pPr>
              <a:lnSpc>
                <a:spcPct val="150000"/>
              </a:lnSpc>
            </a:pPr>
            <a:endParaRPr lang="de-DE" sz="1600" dirty="0">
              <a:latin typeface="Askan"/>
            </a:endParaRPr>
          </a:p>
          <a:p>
            <a:pPr>
              <a:lnSpc>
                <a:spcPct val="150000"/>
              </a:lnSpc>
            </a:pPr>
            <a:endParaRPr lang="de-DE" sz="1600" dirty="0">
              <a:latin typeface="Askan"/>
            </a:endParaRPr>
          </a:p>
        </p:txBody>
      </p:sp>
      <p:sp>
        <p:nvSpPr>
          <p:cNvPr id="4" name="Foliennummernplatzhalter 3">
            <a:extLst>
              <a:ext uri="{FF2B5EF4-FFF2-40B4-BE49-F238E27FC236}">
                <a16:creationId xmlns:a16="http://schemas.microsoft.com/office/drawing/2014/main" id="{2777CEC6-82E2-A3ED-89B2-DCB9007380B6}"/>
              </a:ext>
            </a:extLst>
          </p:cNvPr>
          <p:cNvSpPr>
            <a:spLocks noGrp="1"/>
          </p:cNvSpPr>
          <p:nvPr>
            <p:ph type="sldNum" sz="quarter" idx="12"/>
          </p:nvPr>
        </p:nvSpPr>
        <p:spPr/>
        <p:txBody>
          <a:bodyPr/>
          <a:lstStyle/>
          <a:p>
            <a:fld id="{B01D1D1E-D4F6-4C1C-B7C7-8D49125CABEB}" type="slidenum">
              <a:rPr lang="de-DE" sz="1000" smtClean="0">
                <a:latin typeface="Askan"/>
              </a:rPr>
              <a:t>2</a:t>
            </a:fld>
            <a:endParaRPr lang="de-DE" sz="1000" dirty="0">
              <a:latin typeface="Askan"/>
            </a:endParaRPr>
          </a:p>
        </p:txBody>
      </p:sp>
      <p:sp>
        <p:nvSpPr>
          <p:cNvPr id="5" name="Fußzeilenplatzhalter 4">
            <a:extLst>
              <a:ext uri="{FF2B5EF4-FFF2-40B4-BE49-F238E27FC236}">
                <a16:creationId xmlns:a16="http://schemas.microsoft.com/office/drawing/2014/main" id="{EB516FBA-A9D7-430D-7B0B-4DB52C3C1029}"/>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48" name="Rechteck: eine Ecke abgeschnitten 190">
            <a:extLst>
              <a:ext uri="{FF2B5EF4-FFF2-40B4-BE49-F238E27FC236}">
                <a16:creationId xmlns:a16="http://schemas.microsoft.com/office/drawing/2014/main" id="{18651F49-EADF-6327-0448-8B6E236A35B8}"/>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Titel 1">
            <a:extLst>
              <a:ext uri="{FF2B5EF4-FFF2-40B4-BE49-F238E27FC236}">
                <a16:creationId xmlns:a16="http://schemas.microsoft.com/office/drawing/2014/main" id="{708FEC15-3B86-1616-E9AA-8F85798F7872}"/>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Agenda</a:t>
            </a:r>
          </a:p>
        </p:txBody>
      </p:sp>
    </p:spTree>
    <p:extLst>
      <p:ext uri="{BB962C8B-B14F-4D97-AF65-F5344CB8AC3E}">
        <p14:creationId xmlns:p14="http://schemas.microsoft.com/office/powerpoint/2010/main" val="4141451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DA25A-0DE8-4B8D-EFE9-84DDEE70745A}"/>
              </a:ext>
            </a:extLst>
          </p:cNvPr>
          <p:cNvSpPr>
            <a:spLocks noGrp="1"/>
          </p:cNvSpPr>
          <p:nvPr>
            <p:ph type="title"/>
          </p:nvPr>
        </p:nvSpPr>
        <p:spPr/>
        <p:txBody>
          <a:bodyPr/>
          <a:lstStyle/>
          <a:p>
            <a:endParaRPr lang="de-DE"/>
          </a:p>
        </p:txBody>
      </p:sp>
      <p:graphicFrame>
        <p:nvGraphicFramePr>
          <p:cNvPr id="6" name="Inhaltsplatzhalter 5">
            <a:extLst>
              <a:ext uri="{FF2B5EF4-FFF2-40B4-BE49-F238E27FC236}">
                <a16:creationId xmlns:a16="http://schemas.microsoft.com/office/drawing/2014/main" id="{3A08581B-75CF-CD07-4B03-52FF1A16C29F}"/>
              </a:ext>
            </a:extLst>
          </p:cNvPr>
          <p:cNvGraphicFramePr>
            <a:graphicFrameLocks noGrp="1"/>
          </p:cNvGraphicFramePr>
          <p:nvPr>
            <p:ph idx="1"/>
            <p:extLst>
              <p:ext uri="{D42A27DB-BD31-4B8C-83A1-F6EECF244321}">
                <p14:modId xmlns:p14="http://schemas.microsoft.com/office/powerpoint/2010/main" val="2755950659"/>
              </p:ext>
            </p:extLst>
          </p:nvPr>
        </p:nvGraphicFramePr>
        <p:xfrm>
          <a:off x="838200" y="2225094"/>
          <a:ext cx="3429000" cy="3895229"/>
        </p:xfrm>
        <a:graphic>
          <a:graphicData uri="http://schemas.openxmlformats.org/drawingml/2006/table">
            <a:tbl>
              <a:tblPr>
                <a:tableStyleId>{5C22544A-7EE6-4342-B048-85BDC9FD1C3A}</a:tableStyleId>
              </a:tblPr>
              <a:tblGrid>
                <a:gridCol w="1992770">
                  <a:extLst>
                    <a:ext uri="{9D8B030D-6E8A-4147-A177-3AD203B41FA5}">
                      <a16:colId xmlns:a16="http://schemas.microsoft.com/office/drawing/2014/main" val="827703639"/>
                    </a:ext>
                  </a:extLst>
                </a:gridCol>
                <a:gridCol w="1436230">
                  <a:extLst>
                    <a:ext uri="{9D8B030D-6E8A-4147-A177-3AD203B41FA5}">
                      <a16:colId xmlns:a16="http://schemas.microsoft.com/office/drawing/2014/main" val="2925224679"/>
                    </a:ext>
                  </a:extLst>
                </a:gridCol>
              </a:tblGrid>
              <a:tr h="359685">
                <a:tc>
                  <a:txBody>
                    <a:bodyPr/>
                    <a:lstStyle/>
                    <a:p>
                      <a:pPr algn="l" fontAlgn="b"/>
                      <a:r>
                        <a:rPr lang="de-DE" sz="2100" u="none" strike="noStrike" dirty="0">
                          <a:effectLst/>
                        </a:rPr>
                        <a:t>Motivation</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2700376432"/>
                  </a:ext>
                </a:extLst>
              </a:tr>
              <a:tr h="359685">
                <a:tc>
                  <a:txBody>
                    <a:bodyPr/>
                    <a:lstStyle/>
                    <a:p>
                      <a:pPr algn="l" fontAlgn="b"/>
                      <a:r>
                        <a:rPr lang="de-DE" sz="2100" u="none" strike="noStrike" dirty="0">
                          <a:effectLst/>
                        </a:rPr>
                        <a:t>Ziel</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029998727"/>
                  </a:ext>
                </a:extLst>
              </a:tr>
              <a:tr h="359685">
                <a:tc>
                  <a:txBody>
                    <a:bodyPr/>
                    <a:lstStyle/>
                    <a:p>
                      <a:pPr algn="l" fontAlgn="b"/>
                      <a:r>
                        <a:rPr lang="de-DE" sz="2100" u="none" strike="noStrike" dirty="0">
                          <a:effectLst/>
                        </a:rPr>
                        <a:t>Methodik</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996672090"/>
                  </a:ext>
                </a:extLst>
              </a:tr>
              <a:tr h="359685">
                <a:tc>
                  <a:txBody>
                    <a:bodyPr/>
                    <a:lstStyle/>
                    <a:p>
                      <a:pPr algn="l" fontAlgn="b"/>
                      <a:r>
                        <a:rPr lang="de-DE" sz="2100" u="none" strike="noStrike" dirty="0">
                          <a:effectLst/>
                        </a:rPr>
                        <a:t>Business Understanding</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294418808"/>
                  </a:ext>
                </a:extLst>
              </a:tr>
              <a:tr h="359685">
                <a:tc>
                  <a:txBody>
                    <a:bodyPr/>
                    <a:lstStyle/>
                    <a:p>
                      <a:pPr algn="l" fontAlgn="b"/>
                      <a:r>
                        <a:rPr lang="de-DE" sz="2100" u="none" strike="noStrike">
                          <a:effectLst/>
                        </a:rPr>
                        <a:t>Datenv</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2</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16307520"/>
                  </a:ext>
                </a:extLst>
              </a:tr>
              <a:tr h="359685">
                <a:tc>
                  <a:txBody>
                    <a:bodyPr/>
                    <a:lstStyle/>
                    <a:p>
                      <a:pPr algn="l" fontAlgn="b"/>
                      <a:r>
                        <a:rPr lang="de-DE" sz="2100" u="none" strike="noStrike">
                          <a:effectLst/>
                        </a:rPr>
                        <a:t>Datenauf</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2</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3166623271"/>
                  </a:ext>
                </a:extLst>
              </a:tr>
              <a:tr h="359685">
                <a:tc>
                  <a:txBody>
                    <a:bodyPr/>
                    <a:lstStyle/>
                    <a:p>
                      <a:pPr algn="l" fontAlgn="b"/>
                      <a:r>
                        <a:rPr lang="de-DE" sz="2100" u="none" strike="noStrike">
                          <a:effectLst/>
                        </a:rPr>
                        <a:t>Modellierung</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3</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071965028"/>
                  </a:ext>
                </a:extLst>
              </a:tr>
              <a:tr h="359685">
                <a:tc>
                  <a:txBody>
                    <a:bodyPr/>
                    <a:lstStyle/>
                    <a:p>
                      <a:pPr algn="l" fontAlgn="b"/>
                      <a:r>
                        <a:rPr lang="de-DE" sz="2100" u="none" strike="noStrike">
                          <a:effectLst/>
                        </a:rPr>
                        <a:t>Evaluierung</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3</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433987975"/>
                  </a:ext>
                </a:extLst>
              </a:tr>
              <a:tr h="359685">
                <a:tc>
                  <a:txBody>
                    <a:bodyPr/>
                    <a:lstStyle/>
                    <a:p>
                      <a:pPr algn="l" fontAlgn="b"/>
                      <a:r>
                        <a:rPr lang="de-DE" sz="2100" u="none" strike="noStrike">
                          <a:effectLst/>
                        </a:rPr>
                        <a:t>Fazit Ausblick</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3</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3140555389"/>
                  </a:ext>
                </a:extLst>
              </a:tr>
              <a:tr h="359685">
                <a:tc>
                  <a:txBody>
                    <a:bodyPr/>
                    <a:lstStyle/>
                    <a:p>
                      <a:pPr algn="l" fontAlgn="b"/>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dirty="0">
                          <a:effectLst/>
                        </a:rPr>
                        <a:t>17</a:t>
                      </a:r>
                      <a:endParaRPr lang="de-DE" sz="2100" b="1" i="0" u="none" strike="noStrike" dirty="0">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524217382"/>
                  </a:ext>
                </a:extLst>
              </a:tr>
            </a:tbl>
          </a:graphicData>
        </a:graphic>
      </p:graphicFrame>
      <p:sp>
        <p:nvSpPr>
          <p:cNvPr id="4" name="Fußzeilenplatzhalter 3">
            <a:extLst>
              <a:ext uri="{FF2B5EF4-FFF2-40B4-BE49-F238E27FC236}">
                <a16:creationId xmlns:a16="http://schemas.microsoft.com/office/drawing/2014/main" id="{C9576A16-0CB4-27CB-DA93-E4A4E7B1DD91}"/>
              </a:ext>
            </a:extLst>
          </p:cNvPr>
          <p:cNvSpPr>
            <a:spLocks noGrp="1"/>
          </p:cNvSpPr>
          <p:nvPr>
            <p:ph type="ftr" sz="quarter" idx="11"/>
          </p:nvPr>
        </p:nvSpPr>
        <p:spPr/>
        <p:txBody>
          <a:bodyPr/>
          <a:lstStyle/>
          <a:p>
            <a:r>
              <a:rPr lang="de-DE"/>
              <a:t>FOM; DLS; Big-Data-Analyseprojekt; P. Hornig; A. Dutovic;</a:t>
            </a:r>
          </a:p>
        </p:txBody>
      </p:sp>
      <p:sp>
        <p:nvSpPr>
          <p:cNvPr id="5" name="Foliennummernplatzhalter 4">
            <a:extLst>
              <a:ext uri="{FF2B5EF4-FFF2-40B4-BE49-F238E27FC236}">
                <a16:creationId xmlns:a16="http://schemas.microsoft.com/office/drawing/2014/main" id="{B8B5004C-E777-0D21-74D3-5AF984F75A7F}"/>
              </a:ext>
            </a:extLst>
          </p:cNvPr>
          <p:cNvSpPr>
            <a:spLocks noGrp="1"/>
          </p:cNvSpPr>
          <p:nvPr>
            <p:ph type="sldNum" sz="quarter" idx="12"/>
          </p:nvPr>
        </p:nvSpPr>
        <p:spPr/>
        <p:txBody>
          <a:bodyPr/>
          <a:lstStyle/>
          <a:p>
            <a:fld id="{B01D1D1E-D4F6-4C1C-B7C7-8D49125CABEB}" type="slidenum">
              <a:rPr lang="de-DE" smtClean="0"/>
              <a:t>20</a:t>
            </a:fld>
            <a:endParaRPr lang="de-DE"/>
          </a:p>
        </p:txBody>
      </p:sp>
      <p:graphicFrame>
        <p:nvGraphicFramePr>
          <p:cNvPr id="7" name="Tabelle 6">
            <a:extLst>
              <a:ext uri="{FF2B5EF4-FFF2-40B4-BE49-F238E27FC236}">
                <a16:creationId xmlns:a16="http://schemas.microsoft.com/office/drawing/2014/main" id="{517F46F4-EAEC-E7B6-3E0C-C45AF8D3FFCB}"/>
              </a:ext>
            </a:extLst>
          </p:cNvPr>
          <p:cNvGraphicFramePr>
            <a:graphicFrameLocks noGrp="1"/>
          </p:cNvGraphicFramePr>
          <p:nvPr>
            <p:extLst>
              <p:ext uri="{D42A27DB-BD31-4B8C-83A1-F6EECF244321}">
                <p14:modId xmlns:p14="http://schemas.microsoft.com/office/powerpoint/2010/main" val="3043399194"/>
              </p:ext>
            </p:extLst>
          </p:nvPr>
        </p:nvGraphicFramePr>
        <p:xfrm>
          <a:off x="5283198" y="2225094"/>
          <a:ext cx="3657605" cy="3826329"/>
        </p:xfrm>
        <a:graphic>
          <a:graphicData uri="http://schemas.openxmlformats.org/drawingml/2006/table">
            <a:tbl>
              <a:tblPr>
                <a:tableStyleId>{5C22544A-7EE6-4342-B048-85BDC9FD1C3A}</a:tableStyleId>
              </a:tblPr>
              <a:tblGrid>
                <a:gridCol w="2241758">
                  <a:extLst>
                    <a:ext uri="{9D8B030D-6E8A-4147-A177-3AD203B41FA5}">
                      <a16:colId xmlns:a16="http://schemas.microsoft.com/office/drawing/2014/main" val="2404460962"/>
                    </a:ext>
                  </a:extLst>
                </a:gridCol>
                <a:gridCol w="1415847">
                  <a:extLst>
                    <a:ext uri="{9D8B030D-6E8A-4147-A177-3AD203B41FA5}">
                      <a16:colId xmlns:a16="http://schemas.microsoft.com/office/drawing/2014/main" val="3149421488"/>
                    </a:ext>
                  </a:extLst>
                </a:gridCol>
              </a:tblGrid>
              <a:tr h="353962">
                <a:tc>
                  <a:txBody>
                    <a:bodyPr/>
                    <a:lstStyle/>
                    <a:p>
                      <a:pPr algn="l" fontAlgn="b"/>
                      <a:r>
                        <a:rPr lang="de-DE" sz="2000" u="none" strike="noStrike">
                          <a:effectLst/>
                        </a:rPr>
                        <a:t>Mo</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1</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2911389290"/>
                  </a:ext>
                </a:extLst>
              </a:tr>
              <a:tr h="353962">
                <a:tc>
                  <a:txBody>
                    <a:bodyPr/>
                    <a:lstStyle/>
                    <a:p>
                      <a:pPr algn="l" fontAlgn="b"/>
                      <a:r>
                        <a:rPr lang="de-DE" sz="2000" u="none" strike="noStrike">
                          <a:effectLst/>
                        </a:rPr>
                        <a:t>Ziel</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1</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2898820738"/>
                  </a:ext>
                </a:extLst>
              </a:tr>
              <a:tr h="353962">
                <a:tc>
                  <a:txBody>
                    <a:bodyPr/>
                    <a:lstStyle/>
                    <a:p>
                      <a:pPr algn="l" fontAlgn="b"/>
                      <a:r>
                        <a:rPr lang="de-DE" sz="2000" u="none" strike="noStrike">
                          <a:effectLst/>
                        </a:rPr>
                        <a:t>Methodik</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2</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1375775068"/>
                  </a:ext>
                </a:extLst>
              </a:tr>
              <a:tr h="353962">
                <a:tc>
                  <a:txBody>
                    <a:bodyPr/>
                    <a:lstStyle/>
                    <a:p>
                      <a:pPr algn="l" fontAlgn="b"/>
                      <a:r>
                        <a:rPr lang="de-DE" sz="2000" u="none" strike="noStrike">
                          <a:effectLst/>
                        </a:rPr>
                        <a:t>BU</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2</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1398683804"/>
                  </a:ext>
                </a:extLst>
              </a:tr>
              <a:tr h="640671">
                <a:tc>
                  <a:txBody>
                    <a:bodyPr/>
                    <a:lstStyle/>
                    <a:p>
                      <a:pPr algn="l" fontAlgn="b"/>
                      <a:r>
                        <a:rPr lang="de-DE" sz="2000" u="none" strike="noStrike">
                          <a:effectLst/>
                        </a:rPr>
                        <a:t>Data Understanding</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4</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743177154"/>
                  </a:ext>
                </a:extLst>
              </a:tr>
              <a:tr h="353962">
                <a:tc>
                  <a:txBody>
                    <a:bodyPr/>
                    <a:lstStyle/>
                    <a:p>
                      <a:pPr algn="l" fontAlgn="b"/>
                      <a:r>
                        <a:rPr lang="de-DE" sz="2000" u="none" strike="noStrike">
                          <a:effectLst/>
                        </a:rPr>
                        <a:t>Data Preparation</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4</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1642765237"/>
                  </a:ext>
                </a:extLst>
              </a:tr>
              <a:tr h="353962">
                <a:tc>
                  <a:txBody>
                    <a:bodyPr/>
                    <a:lstStyle/>
                    <a:p>
                      <a:pPr algn="l" fontAlgn="b"/>
                      <a:r>
                        <a:rPr lang="de-DE" sz="2000" u="none" strike="noStrike">
                          <a:effectLst/>
                        </a:rPr>
                        <a:t>Modellierung</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4</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3521537761"/>
                  </a:ext>
                </a:extLst>
              </a:tr>
              <a:tr h="353962">
                <a:tc>
                  <a:txBody>
                    <a:bodyPr/>
                    <a:lstStyle/>
                    <a:p>
                      <a:pPr algn="l" fontAlgn="b"/>
                      <a:r>
                        <a:rPr lang="de-DE" sz="2000" u="none" strike="noStrike">
                          <a:effectLst/>
                        </a:rPr>
                        <a:t>Evaluierung</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4</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1903451740"/>
                  </a:ext>
                </a:extLst>
              </a:tr>
              <a:tr h="353962">
                <a:tc>
                  <a:txBody>
                    <a:bodyPr/>
                    <a:lstStyle/>
                    <a:p>
                      <a:pPr algn="l" fontAlgn="b"/>
                      <a:r>
                        <a:rPr lang="de-DE" sz="2000" u="none" strike="noStrike">
                          <a:effectLst/>
                        </a:rPr>
                        <a:t>Fazit Ausblick</a:t>
                      </a:r>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a:effectLst/>
                        </a:rPr>
                        <a:t>4</a:t>
                      </a:r>
                      <a:endParaRPr lang="de-DE" sz="2000" b="0" i="0" u="none" strike="noStrike">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2961661017"/>
                  </a:ext>
                </a:extLst>
              </a:tr>
              <a:tr h="353962">
                <a:tc>
                  <a:txBody>
                    <a:bodyPr/>
                    <a:lstStyle/>
                    <a:p>
                      <a:pPr algn="l" fontAlgn="b"/>
                      <a:endParaRPr lang="de-DE" sz="2000" b="0" i="0" u="none" strike="noStrike">
                        <a:solidFill>
                          <a:srgbClr val="000000"/>
                        </a:solidFill>
                        <a:effectLst/>
                        <a:latin typeface="Aptos Narrow" panose="020B0004020202020204" pitchFamily="34" charset="0"/>
                      </a:endParaRPr>
                    </a:p>
                  </a:txBody>
                  <a:tcPr marL="17698" marR="17698" marT="17698" marB="0" anchor="b"/>
                </a:tc>
                <a:tc>
                  <a:txBody>
                    <a:bodyPr/>
                    <a:lstStyle/>
                    <a:p>
                      <a:pPr algn="r" fontAlgn="b"/>
                      <a:r>
                        <a:rPr lang="de-DE" sz="2000" u="none" strike="noStrike" dirty="0">
                          <a:effectLst/>
                        </a:rPr>
                        <a:t>26</a:t>
                      </a:r>
                      <a:endParaRPr lang="de-DE" sz="2000" b="1" i="0" u="none" strike="noStrike" dirty="0">
                        <a:solidFill>
                          <a:srgbClr val="000000"/>
                        </a:solidFill>
                        <a:effectLst/>
                        <a:latin typeface="Aptos Narrow" panose="020B0004020202020204" pitchFamily="34" charset="0"/>
                      </a:endParaRPr>
                    </a:p>
                  </a:txBody>
                  <a:tcPr marL="17698" marR="17698" marT="17698" marB="0" anchor="b"/>
                </a:tc>
                <a:extLst>
                  <a:ext uri="{0D108BD9-81ED-4DB2-BD59-A6C34878D82A}">
                    <a16:rowId xmlns:a16="http://schemas.microsoft.com/office/drawing/2014/main" val="225606884"/>
                  </a:ext>
                </a:extLst>
              </a:tr>
            </a:tbl>
          </a:graphicData>
        </a:graphic>
      </p:graphicFrame>
    </p:spTree>
    <p:extLst>
      <p:ext uri="{BB962C8B-B14F-4D97-AF65-F5344CB8AC3E}">
        <p14:creationId xmlns:p14="http://schemas.microsoft.com/office/powerpoint/2010/main" val="4007535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79C2-5E0B-EAF3-5680-BB84836684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582F06-8771-4F5A-2C49-2B091EEDCBC1}"/>
              </a:ext>
            </a:extLst>
          </p:cNvPr>
          <p:cNvSpPr>
            <a:spLocks noGrp="1"/>
          </p:cNvSpPr>
          <p:nvPr>
            <p:ph type="title"/>
          </p:nvPr>
        </p:nvSpPr>
        <p:spPr/>
        <p:txBody>
          <a:bodyPr/>
          <a:lstStyle/>
          <a:p>
            <a:r>
              <a:rPr lang="de-DE" dirty="0">
                <a:latin typeface="Askan"/>
              </a:rPr>
              <a:t>Loss GOOG Experiment_1</a:t>
            </a:r>
          </a:p>
        </p:txBody>
      </p:sp>
      <p:sp>
        <p:nvSpPr>
          <p:cNvPr id="4" name="Foliennummernplatzhalter 3">
            <a:extLst>
              <a:ext uri="{FF2B5EF4-FFF2-40B4-BE49-F238E27FC236}">
                <a16:creationId xmlns:a16="http://schemas.microsoft.com/office/drawing/2014/main" id="{538F1B36-8851-A78C-5205-C9153641C295}"/>
              </a:ext>
            </a:extLst>
          </p:cNvPr>
          <p:cNvSpPr>
            <a:spLocks noGrp="1"/>
          </p:cNvSpPr>
          <p:nvPr>
            <p:ph type="sldNum" sz="quarter" idx="12"/>
          </p:nvPr>
        </p:nvSpPr>
        <p:spPr/>
        <p:txBody>
          <a:bodyPr/>
          <a:lstStyle/>
          <a:p>
            <a:fld id="{B01D1D1E-D4F6-4C1C-B7C7-8D49125CABEB}" type="slidenum">
              <a:rPr lang="de-DE" smtClean="0"/>
              <a:t>21</a:t>
            </a:fld>
            <a:endParaRPr lang="de-DE"/>
          </a:p>
        </p:txBody>
      </p:sp>
      <p:sp>
        <p:nvSpPr>
          <p:cNvPr id="5" name="Fußzeilenplatzhalter 4">
            <a:extLst>
              <a:ext uri="{FF2B5EF4-FFF2-40B4-BE49-F238E27FC236}">
                <a16:creationId xmlns:a16="http://schemas.microsoft.com/office/drawing/2014/main" id="{D4E8EBB5-E67B-E38E-5152-28EB17B5046B}"/>
              </a:ext>
            </a:extLst>
          </p:cNvPr>
          <p:cNvSpPr>
            <a:spLocks noGrp="1"/>
          </p:cNvSpPr>
          <p:nvPr>
            <p:ph type="ftr" sz="quarter" idx="11"/>
          </p:nvPr>
        </p:nvSpPr>
        <p:spPr/>
        <p:txBody>
          <a:bodyPr/>
          <a:lstStyle/>
          <a:p>
            <a:r>
              <a:rPr lang="de-DE"/>
              <a:t>FOM; DLS; Big-Data-Analyseprojekt; P. Hornig; A. Dutovic;</a:t>
            </a:r>
            <a:endParaRPr lang="de-DE" dirty="0"/>
          </a:p>
        </p:txBody>
      </p:sp>
      <p:pic>
        <p:nvPicPr>
          <p:cNvPr id="6146" name="Picture 2">
            <a:extLst>
              <a:ext uri="{FF2B5EF4-FFF2-40B4-BE49-F238E27FC236}">
                <a16:creationId xmlns:a16="http://schemas.microsoft.com/office/drawing/2014/main" id="{8C662976-1056-B661-1FF2-27AFB9301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8011886" cy="394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6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28B31-B09C-18C0-C1E3-89FE4E71AC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A49CEB-3B7B-79D3-5C29-93D4B11DA916}"/>
              </a:ext>
            </a:extLst>
          </p:cNvPr>
          <p:cNvSpPr>
            <a:spLocks noGrp="1"/>
          </p:cNvSpPr>
          <p:nvPr>
            <p:ph type="title"/>
          </p:nvPr>
        </p:nvSpPr>
        <p:spPr/>
        <p:txBody>
          <a:bodyPr/>
          <a:lstStyle/>
          <a:p>
            <a:r>
              <a:rPr lang="de-DE" dirty="0">
                <a:latin typeface="Askan"/>
              </a:rPr>
              <a:t>Loss GOOG Experiment_2</a:t>
            </a:r>
          </a:p>
        </p:txBody>
      </p:sp>
      <p:sp>
        <p:nvSpPr>
          <p:cNvPr id="4" name="Foliennummernplatzhalter 3">
            <a:extLst>
              <a:ext uri="{FF2B5EF4-FFF2-40B4-BE49-F238E27FC236}">
                <a16:creationId xmlns:a16="http://schemas.microsoft.com/office/drawing/2014/main" id="{354E9868-1592-A486-7BB6-DA82D922B7A4}"/>
              </a:ext>
            </a:extLst>
          </p:cNvPr>
          <p:cNvSpPr>
            <a:spLocks noGrp="1"/>
          </p:cNvSpPr>
          <p:nvPr>
            <p:ph type="sldNum" sz="quarter" idx="12"/>
          </p:nvPr>
        </p:nvSpPr>
        <p:spPr/>
        <p:txBody>
          <a:bodyPr/>
          <a:lstStyle/>
          <a:p>
            <a:fld id="{B01D1D1E-D4F6-4C1C-B7C7-8D49125CABEB}" type="slidenum">
              <a:rPr lang="de-DE" smtClean="0"/>
              <a:t>22</a:t>
            </a:fld>
            <a:endParaRPr lang="de-DE"/>
          </a:p>
        </p:txBody>
      </p:sp>
      <p:sp>
        <p:nvSpPr>
          <p:cNvPr id="5" name="Fußzeilenplatzhalter 4">
            <a:extLst>
              <a:ext uri="{FF2B5EF4-FFF2-40B4-BE49-F238E27FC236}">
                <a16:creationId xmlns:a16="http://schemas.microsoft.com/office/drawing/2014/main" id="{AE5A903D-ABD2-9846-0E6F-2C3629F69F3B}"/>
              </a:ext>
            </a:extLst>
          </p:cNvPr>
          <p:cNvSpPr>
            <a:spLocks noGrp="1"/>
          </p:cNvSpPr>
          <p:nvPr>
            <p:ph type="ftr" sz="quarter" idx="11"/>
          </p:nvPr>
        </p:nvSpPr>
        <p:spPr/>
        <p:txBody>
          <a:bodyPr/>
          <a:lstStyle/>
          <a:p>
            <a:r>
              <a:rPr lang="de-DE"/>
              <a:t>FOM; DLS; Big-Data-Analyseprojekt; P. Hornig; A. Dutovic;</a:t>
            </a:r>
            <a:endParaRPr lang="de-DE" dirty="0"/>
          </a:p>
        </p:txBody>
      </p:sp>
      <p:pic>
        <p:nvPicPr>
          <p:cNvPr id="7170" name="Picture 2">
            <a:extLst>
              <a:ext uri="{FF2B5EF4-FFF2-40B4-BE49-F238E27FC236}">
                <a16:creationId xmlns:a16="http://schemas.microsoft.com/office/drawing/2014/main" id="{153F910D-FAF9-A4BE-76C7-3F21D7138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14" y="1593411"/>
            <a:ext cx="8951686" cy="440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81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DC0F-24B9-339C-7BAF-BE9F659B571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D6BAC0-F923-7B1D-E428-F7BA8162C826}"/>
              </a:ext>
            </a:extLst>
          </p:cNvPr>
          <p:cNvSpPr>
            <a:spLocks noGrp="1"/>
          </p:cNvSpPr>
          <p:nvPr>
            <p:ph type="title"/>
          </p:nvPr>
        </p:nvSpPr>
        <p:spPr/>
        <p:txBody>
          <a:bodyPr/>
          <a:lstStyle/>
          <a:p>
            <a:r>
              <a:rPr lang="de-DE" dirty="0">
                <a:latin typeface="Askan"/>
              </a:rPr>
              <a:t>Basisprognose</a:t>
            </a:r>
          </a:p>
        </p:txBody>
      </p:sp>
      <p:sp>
        <p:nvSpPr>
          <p:cNvPr id="4" name="Foliennummernplatzhalter 3">
            <a:extLst>
              <a:ext uri="{FF2B5EF4-FFF2-40B4-BE49-F238E27FC236}">
                <a16:creationId xmlns:a16="http://schemas.microsoft.com/office/drawing/2014/main" id="{2F7FC71B-89B0-6103-808C-0CC1B3D373A6}"/>
              </a:ext>
            </a:extLst>
          </p:cNvPr>
          <p:cNvSpPr>
            <a:spLocks noGrp="1"/>
          </p:cNvSpPr>
          <p:nvPr>
            <p:ph type="sldNum" sz="quarter" idx="12"/>
          </p:nvPr>
        </p:nvSpPr>
        <p:spPr/>
        <p:txBody>
          <a:bodyPr/>
          <a:lstStyle/>
          <a:p>
            <a:fld id="{B01D1D1E-D4F6-4C1C-B7C7-8D49125CABEB}" type="slidenum">
              <a:rPr lang="de-DE" smtClean="0"/>
              <a:t>23</a:t>
            </a:fld>
            <a:endParaRPr lang="de-DE"/>
          </a:p>
        </p:txBody>
      </p:sp>
      <p:sp>
        <p:nvSpPr>
          <p:cNvPr id="5" name="Fußzeilenplatzhalter 4">
            <a:extLst>
              <a:ext uri="{FF2B5EF4-FFF2-40B4-BE49-F238E27FC236}">
                <a16:creationId xmlns:a16="http://schemas.microsoft.com/office/drawing/2014/main" id="{9234890D-71E3-C3AE-97DC-90E8766AA908}"/>
              </a:ext>
            </a:extLst>
          </p:cNvPr>
          <p:cNvSpPr>
            <a:spLocks noGrp="1"/>
          </p:cNvSpPr>
          <p:nvPr>
            <p:ph type="ftr" sz="quarter" idx="11"/>
          </p:nvPr>
        </p:nvSpPr>
        <p:spPr/>
        <p:txBody>
          <a:bodyPr/>
          <a:lstStyle/>
          <a:p>
            <a:r>
              <a:rPr lang="de-DE"/>
              <a:t>FOM; DLS; Big-Data-Analyseprojekt; P. Hornig; A. Dutovic;</a:t>
            </a:r>
            <a:endParaRPr lang="de-DE" dirty="0"/>
          </a:p>
        </p:txBody>
      </p:sp>
      <p:pic>
        <p:nvPicPr>
          <p:cNvPr id="3074" name="Picture 2">
            <a:extLst>
              <a:ext uri="{FF2B5EF4-FFF2-40B4-BE49-F238E27FC236}">
                <a16:creationId xmlns:a16="http://schemas.microsoft.com/office/drawing/2014/main" id="{2118A98F-BDFB-B767-59F4-62EE8D044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6345"/>
            <a:ext cx="4594260" cy="2605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D9924F2-EFC6-1F59-ABD7-72C4CA7DB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942" y="2126341"/>
            <a:ext cx="4594266" cy="260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40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56AF2-CE62-0C7A-0C10-9936BC29BC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1136F1-0F50-A759-DA73-B69CFBB62E0D}"/>
              </a:ext>
            </a:extLst>
          </p:cNvPr>
          <p:cNvSpPr>
            <a:spLocks noGrp="1"/>
          </p:cNvSpPr>
          <p:nvPr>
            <p:ph type="title"/>
          </p:nvPr>
        </p:nvSpPr>
        <p:spPr/>
        <p:txBody>
          <a:bodyPr/>
          <a:lstStyle/>
          <a:p>
            <a:r>
              <a:rPr lang="de-DE" dirty="0">
                <a:latin typeface="Askan"/>
              </a:rPr>
              <a:t>Forschungsprognose</a:t>
            </a:r>
          </a:p>
        </p:txBody>
      </p:sp>
      <p:sp>
        <p:nvSpPr>
          <p:cNvPr id="4" name="Foliennummernplatzhalter 3">
            <a:extLst>
              <a:ext uri="{FF2B5EF4-FFF2-40B4-BE49-F238E27FC236}">
                <a16:creationId xmlns:a16="http://schemas.microsoft.com/office/drawing/2014/main" id="{A1F14A11-A1ED-E88F-10CE-1EF0FB352897}"/>
              </a:ext>
            </a:extLst>
          </p:cNvPr>
          <p:cNvSpPr>
            <a:spLocks noGrp="1"/>
          </p:cNvSpPr>
          <p:nvPr>
            <p:ph type="sldNum" sz="quarter" idx="12"/>
          </p:nvPr>
        </p:nvSpPr>
        <p:spPr/>
        <p:txBody>
          <a:bodyPr/>
          <a:lstStyle/>
          <a:p>
            <a:fld id="{B01D1D1E-D4F6-4C1C-B7C7-8D49125CABEB}" type="slidenum">
              <a:rPr lang="de-DE" smtClean="0"/>
              <a:t>24</a:t>
            </a:fld>
            <a:endParaRPr lang="de-DE"/>
          </a:p>
        </p:txBody>
      </p:sp>
      <p:sp>
        <p:nvSpPr>
          <p:cNvPr id="5" name="Fußzeilenplatzhalter 4">
            <a:extLst>
              <a:ext uri="{FF2B5EF4-FFF2-40B4-BE49-F238E27FC236}">
                <a16:creationId xmlns:a16="http://schemas.microsoft.com/office/drawing/2014/main" id="{51AD5C23-2695-D584-65B4-C365426B15F9}"/>
              </a:ext>
            </a:extLst>
          </p:cNvPr>
          <p:cNvSpPr>
            <a:spLocks noGrp="1"/>
          </p:cNvSpPr>
          <p:nvPr>
            <p:ph type="ftr" sz="quarter" idx="11"/>
          </p:nvPr>
        </p:nvSpPr>
        <p:spPr/>
        <p:txBody>
          <a:bodyPr/>
          <a:lstStyle/>
          <a:p>
            <a:r>
              <a:rPr lang="de-DE"/>
              <a:t>FOM; DLS; Big-Data-Analyseprojekt; P. Hornig; A. Dutovic;</a:t>
            </a:r>
            <a:endParaRPr lang="de-DE" dirty="0"/>
          </a:p>
        </p:txBody>
      </p:sp>
      <p:pic>
        <p:nvPicPr>
          <p:cNvPr id="4098" name="Picture 2">
            <a:extLst>
              <a:ext uri="{FF2B5EF4-FFF2-40B4-BE49-F238E27FC236}">
                <a16:creationId xmlns:a16="http://schemas.microsoft.com/office/drawing/2014/main" id="{E20EB9BB-E401-6295-D5D6-0B5E0E5EA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09460"/>
            <a:ext cx="4644572" cy="2639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92BDFED-9271-A553-6A98-8C655CA9B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314" y="2109460"/>
            <a:ext cx="4644572" cy="263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C6DE7-B849-AE55-30CC-9E294E34DC0A}"/>
            </a:ext>
          </a:extLst>
        </p:cNvPr>
        <p:cNvGrpSpPr/>
        <p:nvPr/>
      </p:nvGrpSpPr>
      <p:grpSpPr>
        <a:xfrm>
          <a:off x="0" y="0"/>
          <a:ext cx="0" cy="0"/>
          <a:chOff x="0" y="0"/>
          <a:chExt cx="0" cy="0"/>
        </a:xfrm>
      </p:grpSpPr>
      <p:pic>
        <p:nvPicPr>
          <p:cNvPr id="9" name="Grafik 8" descr="Ein Bild, das Screenshot, Diagramm, Text, Design enthält.&#10;&#10;Automatisch generierte Beschreibung">
            <a:extLst>
              <a:ext uri="{FF2B5EF4-FFF2-40B4-BE49-F238E27FC236}">
                <a16:creationId xmlns:a16="http://schemas.microsoft.com/office/drawing/2014/main" id="{C4CFEE94-336F-A086-F317-669F7782BBDF}"/>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22899" r="-1"/>
          <a:stretch/>
        </p:blipFill>
        <p:spPr>
          <a:xfrm>
            <a:off x="9548187" y="0"/>
            <a:ext cx="5287626"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 name="Foliennummernplatzhalter 3">
            <a:extLst>
              <a:ext uri="{FF2B5EF4-FFF2-40B4-BE49-F238E27FC236}">
                <a16:creationId xmlns:a16="http://schemas.microsoft.com/office/drawing/2014/main" id="{BDC306E5-0402-C5DB-0EA8-E15C593BC863}"/>
              </a:ext>
            </a:extLst>
          </p:cNvPr>
          <p:cNvSpPr>
            <a:spLocks noGrp="1"/>
          </p:cNvSpPr>
          <p:nvPr>
            <p:ph type="sldNum" sz="quarter" idx="12"/>
          </p:nvPr>
        </p:nvSpPr>
        <p:spPr/>
        <p:txBody>
          <a:bodyPr/>
          <a:lstStyle/>
          <a:p>
            <a:fld id="{B01D1D1E-D4F6-4C1C-B7C7-8D49125CABEB}" type="slidenum">
              <a:rPr lang="de-DE" sz="1000" smtClean="0">
                <a:latin typeface="Askan"/>
              </a:rPr>
              <a:t>25</a:t>
            </a:fld>
            <a:endParaRPr lang="de-DE" sz="1000" dirty="0">
              <a:latin typeface="Askan"/>
            </a:endParaRPr>
          </a:p>
        </p:txBody>
      </p:sp>
      <p:sp>
        <p:nvSpPr>
          <p:cNvPr id="5" name="Fußzeilenplatzhalter 4">
            <a:extLst>
              <a:ext uri="{FF2B5EF4-FFF2-40B4-BE49-F238E27FC236}">
                <a16:creationId xmlns:a16="http://schemas.microsoft.com/office/drawing/2014/main" id="{E6311F6D-7541-BFDF-BF27-3505F483396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22" name="Rechteck: eine Ecke abgeschnitten 190">
            <a:extLst>
              <a:ext uri="{FF2B5EF4-FFF2-40B4-BE49-F238E27FC236}">
                <a16:creationId xmlns:a16="http://schemas.microsoft.com/office/drawing/2014/main" id="{2FF39B59-380E-0B54-B69A-783349B74D6D}"/>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4" name="Grafik 23" descr="Ein Bild, das Screenshot, Text enthält.&#10;&#10;Automatisch generierte Beschreibung">
            <a:extLst>
              <a:ext uri="{FF2B5EF4-FFF2-40B4-BE49-F238E27FC236}">
                <a16:creationId xmlns:a16="http://schemas.microsoft.com/office/drawing/2014/main" id="{2ADEDB54-AA78-AFA2-29CA-1C63EB637F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94" y="1158390"/>
            <a:ext cx="8610602" cy="4922220"/>
          </a:xfrm>
          <a:prstGeom prst="rect">
            <a:avLst/>
          </a:prstGeom>
        </p:spPr>
      </p:pic>
      <p:sp>
        <p:nvSpPr>
          <p:cNvPr id="26" name="Titel 1">
            <a:extLst>
              <a:ext uri="{FF2B5EF4-FFF2-40B4-BE49-F238E27FC236}">
                <a16:creationId xmlns:a16="http://schemas.microsoft.com/office/drawing/2014/main" id="{B25AF54D-6063-1C71-B64D-DF66A4A00B03}"/>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Methodik</a:t>
            </a:r>
          </a:p>
        </p:txBody>
      </p:sp>
      <p:sp>
        <p:nvSpPr>
          <p:cNvPr id="27" name="Titel 1">
            <a:extLst>
              <a:ext uri="{FF2B5EF4-FFF2-40B4-BE49-F238E27FC236}">
                <a16:creationId xmlns:a16="http://schemas.microsoft.com/office/drawing/2014/main" id="{279456C4-41E6-F858-8F70-E024CF8F7805}"/>
              </a:ext>
            </a:extLst>
          </p:cNvPr>
          <p:cNvSpPr txBox="1">
            <a:spLocks/>
          </p:cNvSpPr>
          <p:nvPr/>
        </p:nvSpPr>
        <p:spPr>
          <a:xfrm>
            <a:off x="838200" y="-4026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400" spc="300" dirty="0">
                <a:solidFill>
                  <a:srgbClr val="66D082"/>
                </a:solidFill>
                <a:latin typeface="Askan"/>
              </a:rPr>
              <a:t>Cross-Industry Standard </a:t>
            </a:r>
            <a:r>
              <a:rPr lang="de-DE" sz="1400" spc="300" dirty="0" err="1">
                <a:solidFill>
                  <a:srgbClr val="66D082"/>
                </a:solidFill>
                <a:latin typeface="Askan"/>
              </a:rPr>
              <a:t>Process</a:t>
            </a:r>
            <a:r>
              <a:rPr lang="de-DE" sz="1400" spc="300" dirty="0">
                <a:solidFill>
                  <a:srgbClr val="66D082"/>
                </a:solidFill>
                <a:latin typeface="Askan"/>
              </a:rPr>
              <a:t> </a:t>
            </a:r>
            <a:r>
              <a:rPr lang="de-DE" sz="1400" spc="300" dirty="0" err="1">
                <a:solidFill>
                  <a:srgbClr val="66D082"/>
                </a:solidFill>
                <a:latin typeface="Askan"/>
              </a:rPr>
              <a:t>for</a:t>
            </a:r>
            <a:r>
              <a:rPr lang="de-DE" sz="1400" spc="300" dirty="0">
                <a:solidFill>
                  <a:srgbClr val="66D082"/>
                </a:solidFill>
                <a:latin typeface="Askan"/>
              </a:rPr>
              <a:t> Data Mining</a:t>
            </a:r>
          </a:p>
        </p:txBody>
      </p:sp>
      <p:sp>
        <p:nvSpPr>
          <p:cNvPr id="3" name="TextBox 2">
            <a:extLst>
              <a:ext uri="{FF2B5EF4-FFF2-40B4-BE49-F238E27FC236}">
                <a16:creationId xmlns:a16="http://schemas.microsoft.com/office/drawing/2014/main" id="{BA1F0321-F4F0-D804-41C0-CF8F8702310C}"/>
              </a:ext>
            </a:extLst>
          </p:cNvPr>
          <p:cNvSpPr txBox="1"/>
          <p:nvPr/>
        </p:nvSpPr>
        <p:spPr>
          <a:xfrm>
            <a:off x="838200" y="6033814"/>
            <a:ext cx="7418438" cy="307777"/>
          </a:xfrm>
          <a:prstGeom prst="rect">
            <a:avLst/>
          </a:prstGeom>
          <a:noFill/>
        </p:spPr>
        <p:txBody>
          <a:bodyPr wrap="square">
            <a:spAutoFit/>
          </a:bodyPr>
          <a:lstStyle/>
          <a:p>
            <a:r>
              <a:rPr lang="de-DE" sz="700" b="1" dirty="0">
                <a:latin typeface="Askan"/>
              </a:rPr>
              <a:t>Eigene Darstellung CRISP-DM</a:t>
            </a:r>
          </a:p>
          <a:p>
            <a:r>
              <a:rPr lang="de-DE" sz="700" b="1" dirty="0">
                <a:latin typeface="Askan"/>
              </a:rPr>
              <a:t>Draw.io (</a:t>
            </a:r>
            <a:r>
              <a:rPr lang="de-DE" sz="700" b="1" i="1" dirty="0">
                <a:latin typeface="Askan"/>
              </a:rPr>
              <a:t>https://app.diagrams.net/?src=about</a:t>
            </a:r>
            <a:r>
              <a:rPr lang="de-DE" sz="700" b="1" dirty="0">
                <a:latin typeface="Askan"/>
              </a:rPr>
              <a:t>)</a:t>
            </a:r>
            <a:endParaRPr lang="en-US" sz="700" b="1" dirty="0"/>
          </a:p>
        </p:txBody>
      </p:sp>
    </p:spTree>
    <p:extLst>
      <p:ext uri="{BB962C8B-B14F-4D97-AF65-F5344CB8AC3E}">
        <p14:creationId xmlns:p14="http://schemas.microsoft.com/office/powerpoint/2010/main" val="7004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0E8C-B0B1-CB4E-8A45-C0A88C0A8084}"/>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E4A32CA-D9F6-408C-B5DC-359CC554E3CE}"/>
              </a:ext>
            </a:extLst>
          </p:cNvPr>
          <p:cNvGraphicFramePr>
            <a:graphicFrameLocks noGrp="1"/>
          </p:cNvGraphicFramePr>
          <p:nvPr/>
        </p:nvGraphicFramePr>
        <p:xfrm>
          <a:off x="838200" y="896859"/>
          <a:ext cx="9144000" cy="5096327"/>
        </p:xfrm>
        <a:graphic>
          <a:graphicData uri="http://schemas.openxmlformats.org/drawingml/2006/table">
            <a:tbl>
              <a:tblPr firstRow="1" bandRow="1">
                <a:tableStyleId>{5C22544A-7EE6-4342-B048-85BDC9FD1C3A}</a:tableStyleId>
              </a:tblPr>
              <a:tblGrid>
                <a:gridCol w="1745343">
                  <a:extLst>
                    <a:ext uri="{9D8B030D-6E8A-4147-A177-3AD203B41FA5}">
                      <a16:colId xmlns:a16="http://schemas.microsoft.com/office/drawing/2014/main" val="158646778"/>
                    </a:ext>
                  </a:extLst>
                </a:gridCol>
                <a:gridCol w="2830286">
                  <a:extLst>
                    <a:ext uri="{9D8B030D-6E8A-4147-A177-3AD203B41FA5}">
                      <a16:colId xmlns:a16="http://schemas.microsoft.com/office/drawing/2014/main" val="577940128"/>
                    </a:ext>
                  </a:extLst>
                </a:gridCol>
                <a:gridCol w="1770742">
                  <a:extLst>
                    <a:ext uri="{9D8B030D-6E8A-4147-A177-3AD203B41FA5}">
                      <a16:colId xmlns:a16="http://schemas.microsoft.com/office/drawing/2014/main" val="2280153758"/>
                    </a:ext>
                  </a:extLst>
                </a:gridCol>
                <a:gridCol w="1349829">
                  <a:extLst>
                    <a:ext uri="{9D8B030D-6E8A-4147-A177-3AD203B41FA5}">
                      <a16:colId xmlns:a16="http://schemas.microsoft.com/office/drawing/2014/main" val="1523902696"/>
                    </a:ext>
                  </a:extLst>
                </a:gridCol>
                <a:gridCol w="1447800">
                  <a:extLst>
                    <a:ext uri="{9D8B030D-6E8A-4147-A177-3AD203B41FA5}">
                      <a16:colId xmlns:a16="http://schemas.microsoft.com/office/drawing/2014/main" val="3888508787"/>
                    </a:ext>
                  </a:extLst>
                </a:gridCol>
              </a:tblGrid>
              <a:tr h="432887">
                <a:tc>
                  <a:txBody>
                    <a:bodyPr/>
                    <a:lstStyle/>
                    <a:p>
                      <a:pPr algn="l"/>
                      <a:r>
                        <a:rPr lang="de-DE" sz="1400" b="1" dirty="0">
                          <a:solidFill>
                            <a:schemeClr val="tx1"/>
                          </a:solidFill>
                          <a:latin typeface="Askan"/>
                        </a:rPr>
                        <a:t>Branche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Aktie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Zeitraum</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Quelle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Volumen</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2888448"/>
                  </a:ext>
                </a:extLst>
              </a:tr>
              <a:tr h="459901">
                <a:tc>
                  <a:txBody>
                    <a:bodyPr/>
                    <a:lstStyle/>
                    <a:p>
                      <a:pPr algn="l"/>
                      <a:r>
                        <a:rPr lang="de-DE" sz="1400" b="0" dirty="0">
                          <a:solidFill>
                            <a:schemeClr val="tx1"/>
                          </a:solidFill>
                          <a:latin typeface="Askan"/>
                        </a:rPr>
                        <a:t>Grundstoffe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01/2014 – 12/2016</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GitHub MIT -Lizenz</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High</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0499682"/>
                  </a:ext>
                </a:extLst>
              </a:tr>
              <a:tr h="459901">
                <a:tc>
                  <a:txBody>
                    <a:bodyPr/>
                    <a:lstStyle/>
                    <a:p>
                      <a:pPr algn="l"/>
                      <a:r>
                        <a:rPr lang="de-DE" sz="1400" b="0" dirty="0">
                          <a:solidFill>
                            <a:schemeClr val="tx1"/>
                          </a:solidFill>
                          <a:latin typeface="Askan"/>
                        </a:rPr>
                        <a:t>Konsumgüter</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0723971"/>
                  </a:ext>
                </a:extLst>
              </a:tr>
              <a:tr h="459901">
                <a:tc>
                  <a:txBody>
                    <a:bodyPr/>
                    <a:lstStyle/>
                    <a:p>
                      <a:pPr algn="l"/>
                      <a:r>
                        <a:rPr lang="de-DE" sz="1400" b="0" dirty="0">
                          <a:solidFill>
                            <a:schemeClr val="tx1"/>
                          </a:solidFill>
                          <a:latin typeface="Askan"/>
                        </a:rPr>
                        <a:t>Gesundheitswesen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8981489"/>
                  </a:ext>
                </a:extLst>
              </a:tr>
              <a:tr h="459901">
                <a:tc>
                  <a:txBody>
                    <a:bodyPr/>
                    <a:lstStyle/>
                    <a:p>
                      <a:pPr algn="l"/>
                      <a:r>
                        <a:rPr lang="de-DE" sz="1400" b="0" dirty="0">
                          <a:solidFill>
                            <a:schemeClr val="tx1"/>
                          </a:solidFill>
                          <a:latin typeface="Askan"/>
                        </a:rPr>
                        <a:t>Dienstleistungen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8765953"/>
                  </a:ext>
                </a:extLst>
              </a:tr>
              <a:tr h="459901">
                <a:tc>
                  <a:txBody>
                    <a:bodyPr/>
                    <a:lstStyle/>
                    <a:p>
                      <a:pPr algn="l"/>
                      <a:r>
                        <a:rPr lang="de-DE" sz="1400" b="0" dirty="0">
                          <a:solidFill>
                            <a:schemeClr val="tx1"/>
                          </a:solidFill>
                          <a:latin typeface="Askan"/>
                        </a:rPr>
                        <a:t>Versorgungsunt.</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3678529"/>
                  </a:ext>
                </a:extLst>
              </a:tr>
              <a:tr h="459901">
                <a:tc>
                  <a:txBody>
                    <a:bodyPr/>
                    <a:lstStyle/>
                    <a:p>
                      <a:pPr algn="l"/>
                      <a:r>
                        <a:rPr lang="de-DE" sz="1400" b="0" dirty="0">
                          <a:solidFill>
                            <a:schemeClr val="tx1"/>
                          </a:solidFill>
                          <a:latin typeface="Askan"/>
                        </a:rPr>
                        <a:t>Mischkonzerne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0407061"/>
                  </a:ext>
                </a:extLst>
              </a:tr>
              <a:tr h="459901">
                <a:tc>
                  <a:txBody>
                    <a:bodyPr/>
                    <a:lstStyle/>
                    <a:p>
                      <a:pPr algn="l"/>
                      <a:r>
                        <a:rPr lang="de-DE" sz="1400" b="0" dirty="0">
                          <a:solidFill>
                            <a:schemeClr val="tx1"/>
                          </a:solidFill>
                          <a:latin typeface="Askan"/>
                        </a:rPr>
                        <a:t>Finanzwesen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391765"/>
                  </a:ext>
                </a:extLst>
              </a:tr>
              <a:tr h="459901">
                <a:tc>
                  <a:txBody>
                    <a:bodyPr/>
                    <a:lstStyle/>
                    <a:p>
                      <a:pPr algn="l"/>
                      <a:r>
                        <a:rPr lang="de-DE" sz="1400" b="0" dirty="0">
                          <a:solidFill>
                            <a:schemeClr val="tx1"/>
                          </a:solidFill>
                          <a:latin typeface="Askan"/>
                        </a:rPr>
                        <a:t>Industriegüter</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1266095"/>
                  </a:ext>
                </a:extLst>
              </a:tr>
              <a:tr h="459901">
                <a:tc>
                  <a:txBody>
                    <a:bodyPr/>
                    <a:lstStyle/>
                    <a:p>
                      <a:pPr algn="l"/>
                      <a:r>
                        <a:rPr lang="de-DE" sz="1400" b="0" dirty="0">
                          <a:solidFill>
                            <a:schemeClr val="tx1"/>
                          </a:solidFill>
                          <a:latin typeface="Askan"/>
                        </a:rPr>
                        <a:t>Technologie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GOOG, AMZ, APPL,</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9324823"/>
                  </a:ext>
                </a:extLst>
              </a:tr>
            </a:tbl>
          </a:graphicData>
        </a:graphic>
      </p:graphicFrame>
      <p:pic>
        <p:nvPicPr>
          <p:cNvPr id="12" name="Picture 11">
            <a:extLst>
              <a:ext uri="{FF2B5EF4-FFF2-40B4-BE49-F238E27FC236}">
                <a16:creationId xmlns:a16="http://schemas.microsoft.com/office/drawing/2014/main" id="{5D602BC8-FD26-AA37-75AC-B4EA54ACF7A6}"/>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artisticPhotocopy/>
                    </a14:imgEffect>
                  </a14:imgLayer>
                </a14:imgProps>
              </a:ext>
            </a:extLst>
          </a:blip>
          <a:srcRect l="37544"/>
          <a:stretch/>
        </p:blipFill>
        <p:spPr>
          <a:xfrm>
            <a:off x="9468868" y="-216457"/>
            <a:ext cx="8280904" cy="7290914"/>
          </a:xfrm>
          <a:custGeom>
            <a:avLst/>
            <a:gdLst>
              <a:gd name="connsiteX0" fmla="*/ 1221254 w 8280904"/>
              <a:gd name="connsiteY0" fmla="*/ 0 h 7290914"/>
              <a:gd name="connsiteX1" fmla="*/ 8280904 w 8280904"/>
              <a:gd name="connsiteY1" fmla="*/ 0 h 7290914"/>
              <a:gd name="connsiteX2" fmla="*/ 8280904 w 8280904"/>
              <a:gd name="connsiteY2" fmla="*/ 7290914 h 7290914"/>
              <a:gd name="connsiteX3" fmla="*/ 0 w 8280904"/>
              <a:gd name="connsiteY3" fmla="*/ 7290914 h 7290914"/>
            </a:gdLst>
            <a:ahLst/>
            <a:cxnLst>
              <a:cxn ang="0">
                <a:pos x="connsiteX0" y="connsiteY0"/>
              </a:cxn>
              <a:cxn ang="0">
                <a:pos x="connsiteX1" y="connsiteY1"/>
              </a:cxn>
              <a:cxn ang="0">
                <a:pos x="connsiteX2" y="connsiteY2"/>
              </a:cxn>
              <a:cxn ang="0">
                <a:pos x="connsiteX3" y="connsiteY3"/>
              </a:cxn>
            </a:cxnLst>
            <a:rect l="l" t="t" r="r" b="b"/>
            <a:pathLst>
              <a:path w="8280904" h="7290914">
                <a:moveTo>
                  <a:pt x="1221254" y="0"/>
                </a:moveTo>
                <a:lnTo>
                  <a:pt x="8280904" y="0"/>
                </a:lnTo>
                <a:lnTo>
                  <a:pt x="8280904" y="7290914"/>
                </a:lnTo>
                <a:lnTo>
                  <a:pt x="0" y="7290914"/>
                </a:lnTo>
                <a:close/>
              </a:path>
            </a:pathLst>
          </a:custGeom>
        </p:spPr>
      </p:pic>
      <p:sp>
        <p:nvSpPr>
          <p:cNvPr id="4" name="Foliennummernplatzhalter 3">
            <a:extLst>
              <a:ext uri="{FF2B5EF4-FFF2-40B4-BE49-F238E27FC236}">
                <a16:creationId xmlns:a16="http://schemas.microsoft.com/office/drawing/2014/main" id="{826D9C5C-DBAD-4121-CDC2-34FA0E62E399}"/>
              </a:ext>
            </a:extLst>
          </p:cNvPr>
          <p:cNvSpPr>
            <a:spLocks noGrp="1"/>
          </p:cNvSpPr>
          <p:nvPr>
            <p:ph type="sldNum" sz="quarter" idx="12"/>
          </p:nvPr>
        </p:nvSpPr>
        <p:spPr/>
        <p:txBody>
          <a:bodyPr/>
          <a:lstStyle/>
          <a:p>
            <a:fld id="{B01D1D1E-D4F6-4C1C-B7C7-8D49125CABEB}" type="slidenum">
              <a:rPr lang="de-DE" sz="1000" smtClean="0">
                <a:latin typeface="Askan"/>
              </a:rPr>
              <a:t>26</a:t>
            </a:fld>
            <a:endParaRPr lang="de-DE" sz="1000" dirty="0">
              <a:latin typeface="Askan"/>
            </a:endParaRPr>
          </a:p>
        </p:txBody>
      </p:sp>
      <p:sp>
        <p:nvSpPr>
          <p:cNvPr id="5" name="Fußzeilenplatzhalter 4">
            <a:extLst>
              <a:ext uri="{FF2B5EF4-FFF2-40B4-BE49-F238E27FC236}">
                <a16:creationId xmlns:a16="http://schemas.microsoft.com/office/drawing/2014/main" id="{AD5ED564-0C0D-F321-0E47-CB16F28435A4}"/>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61102550-880A-045A-F851-567DD6567D4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FF0000"/>
                </a:solidFill>
                <a:latin typeface="Askan"/>
              </a:rPr>
              <a:t>Data Understanding</a:t>
            </a:r>
          </a:p>
        </p:txBody>
      </p:sp>
      <p:sp>
        <p:nvSpPr>
          <p:cNvPr id="7" name="Rechteck: eine Ecke abgeschnitten 190">
            <a:extLst>
              <a:ext uri="{FF2B5EF4-FFF2-40B4-BE49-F238E27FC236}">
                <a16:creationId xmlns:a16="http://schemas.microsoft.com/office/drawing/2014/main" id="{9DC116AA-38C5-ACA6-9A4F-450BA41C3BE1}"/>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11213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D829-DD01-AD2D-39C3-1BE2861A6AD0}"/>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B03FF666-CC48-8552-2760-A193A2D2752D}"/>
              </a:ext>
            </a:extLst>
          </p:cNvPr>
          <p:cNvSpPr>
            <a:spLocks noGrp="1"/>
          </p:cNvSpPr>
          <p:nvPr>
            <p:ph type="sldNum" sz="quarter" idx="12"/>
          </p:nvPr>
        </p:nvSpPr>
        <p:spPr/>
        <p:txBody>
          <a:bodyPr/>
          <a:lstStyle/>
          <a:p>
            <a:fld id="{B01D1D1E-D4F6-4C1C-B7C7-8D49125CABEB}" type="slidenum">
              <a:rPr lang="de-DE" sz="1000" smtClean="0">
                <a:latin typeface="Askan"/>
              </a:rPr>
              <a:t>3</a:t>
            </a:fld>
            <a:endParaRPr lang="de-DE" sz="1000" dirty="0">
              <a:latin typeface="Askan"/>
            </a:endParaRPr>
          </a:p>
        </p:txBody>
      </p:sp>
      <p:sp>
        <p:nvSpPr>
          <p:cNvPr id="5" name="Fußzeilenplatzhalter 4">
            <a:extLst>
              <a:ext uri="{FF2B5EF4-FFF2-40B4-BE49-F238E27FC236}">
                <a16:creationId xmlns:a16="http://schemas.microsoft.com/office/drawing/2014/main" id="{CFBC9FF6-0C59-9001-5ED7-0356AD123B7F}"/>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DF087A01-8A5A-B5D9-A71A-BA7448117F2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Motivation</a:t>
            </a:r>
          </a:p>
        </p:txBody>
      </p:sp>
      <p:sp>
        <p:nvSpPr>
          <p:cNvPr id="7" name="Rechteck: eine Ecke abgeschnitten 190">
            <a:extLst>
              <a:ext uri="{FF2B5EF4-FFF2-40B4-BE49-F238E27FC236}">
                <a16:creationId xmlns:a16="http://schemas.microsoft.com/office/drawing/2014/main" id="{B70D8785-2C1D-BAC4-824A-E69504E261E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Grafik 25" descr="Ein Bild, das Kreis, Symmetrie, Kunst, Screenshot enthält.&#10;&#10;Automatisch generierte Beschreibung">
            <a:extLst>
              <a:ext uri="{FF2B5EF4-FFF2-40B4-BE49-F238E27FC236}">
                <a16:creationId xmlns:a16="http://schemas.microsoft.com/office/drawing/2014/main" id="{ABE6E0A0-F834-A4FF-53CA-95B8A699BF04}"/>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3339"/>
          <a:stretch/>
        </p:blipFill>
        <p:spPr>
          <a:xfrm>
            <a:off x="9692083" y="-694695"/>
            <a:ext cx="6782071" cy="8846822"/>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8" name="Rechteck: eine Ecke abgeschnitten 190">
            <a:extLst>
              <a:ext uri="{FF2B5EF4-FFF2-40B4-BE49-F238E27FC236}">
                <a16:creationId xmlns:a16="http://schemas.microsoft.com/office/drawing/2014/main" id="{95E2A1BC-CE20-C6AD-253F-0868205BC1C3}"/>
              </a:ext>
            </a:extLst>
          </p:cNvPr>
          <p:cNvSpPr/>
          <p:nvPr/>
        </p:nvSpPr>
        <p:spPr>
          <a:xfrm rot="16200000">
            <a:off x="8553451" y="3219448"/>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Inhaltsplatzhalter 49">
            <a:extLst>
              <a:ext uri="{FF2B5EF4-FFF2-40B4-BE49-F238E27FC236}">
                <a16:creationId xmlns:a16="http://schemas.microsoft.com/office/drawing/2014/main" id="{F48147D9-B4CE-0100-495C-66B992B9527D}"/>
              </a:ext>
            </a:extLst>
          </p:cNvPr>
          <p:cNvSpPr>
            <a:spLocks noGrp="1"/>
          </p:cNvSpPr>
          <p:nvPr>
            <p:ph idx="1"/>
          </p:nvPr>
        </p:nvSpPr>
        <p:spPr>
          <a:xfrm>
            <a:off x="-76200" y="644362"/>
            <a:ext cx="12344400" cy="5711987"/>
          </a:xfrm>
        </p:spPr>
        <p:txBody>
          <a:bodyPr vert="horz" lIns="91440" tIns="45720" rIns="91440" bIns="45720" rtlCol="0">
            <a:noAutofit/>
          </a:bodyPr>
          <a:lstStyle/>
          <a:p>
            <a:pPr marL="914400" indent="0">
              <a:lnSpc>
                <a:spcPct val="100000"/>
              </a:lnSpc>
              <a:spcBef>
                <a:spcPts val="600"/>
              </a:spcBef>
              <a:buClr>
                <a:srgbClr val="66D082"/>
              </a:buClr>
              <a:buSzPct val="110000"/>
              <a:buNone/>
            </a:pPr>
            <a:r>
              <a:rPr lang="en-US" sz="1400" i="1" spc="300" dirty="0">
                <a:solidFill>
                  <a:srgbClr val="66D082"/>
                </a:solidFill>
                <a:latin typeface="Askan"/>
              </a:rPr>
              <a:t>"An investment in knowledge pays the best interest." — Benjamin Franklin</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Relevanz</a:t>
            </a:r>
            <a:r>
              <a:rPr lang="en-US" sz="1600" b="1" dirty="0">
                <a:latin typeface="Askan"/>
              </a:rPr>
              <a:t> des </a:t>
            </a:r>
            <a:r>
              <a:rPr lang="en-US" sz="1600" b="1" dirty="0" err="1">
                <a:latin typeface="Askan"/>
              </a:rPr>
              <a:t>Themas</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Seit</a:t>
            </a:r>
            <a:r>
              <a:rPr lang="en-US" sz="1200" dirty="0">
                <a:latin typeface="Askan"/>
              </a:rPr>
              <a:t> </a:t>
            </a:r>
            <a:r>
              <a:rPr lang="en-US" sz="1200" dirty="0" err="1">
                <a:latin typeface="Askan"/>
              </a:rPr>
              <a:t>Jahrzenten</a:t>
            </a:r>
            <a:r>
              <a:rPr lang="en-US" sz="1200" dirty="0">
                <a:latin typeface="Askan"/>
              </a:rPr>
              <a:t> </a:t>
            </a:r>
            <a:r>
              <a:rPr lang="en-US" sz="1200" dirty="0" err="1">
                <a:latin typeface="Askan"/>
              </a:rPr>
              <a:t>steht</a:t>
            </a:r>
            <a:r>
              <a:rPr lang="en-US" sz="1200" dirty="0">
                <a:latin typeface="Askan"/>
              </a:rPr>
              <a:t> die </a:t>
            </a:r>
            <a:r>
              <a:rPr lang="en-US" sz="1200" dirty="0" err="1">
                <a:latin typeface="Askan"/>
              </a:rPr>
              <a:t>Aktienprognose</a:t>
            </a:r>
            <a:r>
              <a:rPr lang="en-US" sz="1200" dirty="0">
                <a:latin typeface="Askan"/>
              </a:rPr>
              <a:t> </a:t>
            </a:r>
            <a:r>
              <a:rPr lang="en-US" sz="1200" dirty="0" err="1">
                <a:latin typeface="Askan"/>
              </a:rPr>
              <a:t>im</a:t>
            </a:r>
            <a:r>
              <a:rPr lang="en-US" sz="1200" dirty="0">
                <a:latin typeface="Askan"/>
              </a:rPr>
              <a:t> </a:t>
            </a:r>
            <a:r>
              <a:rPr lang="en-US" sz="1200" dirty="0" err="1">
                <a:latin typeface="Askan"/>
              </a:rPr>
              <a:t>Fokus</a:t>
            </a:r>
            <a:r>
              <a:rPr lang="en-US" sz="1200" dirty="0">
                <a:latin typeface="Askan"/>
              </a:rPr>
              <a:t> von </a:t>
            </a:r>
            <a:r>
              <a:rPr lang="en-US" sz="1200" dirty="0" err="1">
                <a:latin typeface="Askan"/>
              </a:rPr>
              <a:t>Wissenschaftlern</a:t>
            </a:r>
            <a:r>
              <a:rPr lang="en-US" sz="1200" dirty="0">
                <a:latin typeface="Askan"/>
              </a:rPr>
              <a:t> und </a:t>
            </a:r>
            <a:r>
              <a:rPr lang="en-US" sz="1200" dirty="0" err="1">
                <a:latin typeface="Askan"/>
              </a:rPr>
              <a:t>Investoren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Hohe</a:t>
            </a:r>
            <a:r>
              <a:rPr lang="en-US" sz="1200" dirty="0">
                <a:latin typeface="Askan"/>
              </a:rPr>
              <a:t> </a:t>
            </a:r>
            <a:r>
              <a:rPr lang="en-US" sz="1200" dirty="0" err="1">
                <a:latin typeface="Askan"/>
              </a:rPr>
              <a:t>Profite</a:t>
            </a:r>
            <a:r>
              <a:rPr lang="en-US" sz="1200" dirty="0">
                <a:latin typeface="Askan"/>
              </a:rPr>
              <a:t> </a:t>
            </a:r>
            <a:r>
              <a:rPr lang="en-US" sz="1200" dirty="0" err="1">
                <a:latin typeface="Askan"/>
              </a:rPr>
              <a:t>durch</a:t>
            </a:r>
            <a:r>
              <a:rPr lang="en-US" sz="1200" dirty="0">
                <a:latin typeface="Askan"/>
              </a:rPr>
              <a:t> </a:t>
            </a:r>
            <a:r>
              <a:rPr lang="en-US" sz="1200" dirty="0" err="1">
                <a:latin typeface="Askan"/>
              </a:rPr>
              <a:t>präzise</a:t>
            </a:r>
            <a:r>
              <a:rPr lang="en-US" sz="1200" dirty="0">
                <a:latin typeface="Askan"/>
              </a:rPr>
              <a:t> </a:t>
            </a:r>
            <a:r>
              <a:rPr lang="en-US" sz="1200" dirty="0" err="1">
                <a:latin typeface="Askan"/>
              </a:rPr>
              <a:t>Vorhersagen</a:t>
            </a:r>
            <a:r>
              <a:rPr lang="en-US" sz="1200" dirty="0">
                <a:latin typeface="Askan"/>
              </a:rPr>
              <a:t> </a:t>
            </a:r>
            <a:r>
              <a:rPr lang="en-US" sz="1200" dirty="0" err="1">
                <a:latin typeface="Askan"/>
              </a:rPr>
              <a:t>möglich</a:t>
            </a:r>
            <a:r>
              <a:rPr lang="en-US" sz="1200" dirty="0">
                <a:latin typeface="Askan"/>
              </a:rPr>
              <a:t> *</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Herausforderung</a:t>
            </a:r>
            <a:r>
              <a:rPr lang="en-US" sz="1600" b="1" dirty="0">
                <a:latin typeface="Askan"/>
              </a:rPr>
              <a:t> in der Forschung</a:t>
            </a:r>
          </a:p>
          <a:p>
            <a:pPr marL="914400">
              <a:lnSpc>
                <a:spcPct val="100000"/>
              </a:lnSpc>
              <a:spcBef>
                <a:spcPts val="600"/>
              </a:spcBef>
              <a:buClr>
                <a:srgbClr val="66D082"/>
              </a:buClr>
              <a:buSzPct val="110000"/>
              <a:buFontTx/>
              <a:buChar char="◙"/>
            </a:pPr>
            <a:r>
              <a:rPr lang="en-US" sz="1200" dirty="0" err="1">
                <a:latin typeface="Askan"/>
              </a:rPr>
              <a:t>Numersiche</a:t>
            </a:r>
            <a:r>
              <a:rPr lang="en-US" sz="1200" dirty="0">
                <a:latin typeface="Askan"/>
              </a:rPr>
              <a:t> </a:t>
            </a:r>
            <a:r>
              <a:rPr lang="en-US" sz="1200" dirty="0" err="1">
                <a:latin typeface="Askan"/>
              </a:rPr>
              <a:t>Aktien-Daten</a:t>
            </a:r>
            <a:r>
              <a:rPr lang="en-US" sz="1200" dirty="0">
                <a:latin typeface="Askan"/>
              </a:rPr>
              <a:t> </a:t>
            </a:r>
            <a:r>
              <a:rPr lang="en-US" sz="1200" dirty="0" err="1">
                <a:latin typeface="Askan"/>
              </a:rPr>
              <a:t>verbessern</a:t>
            </a:r>
            <a:r>
              <a:rPr lang="en-US" sz="1200" dirty="0">
                <a:latin typeface="Askan"/>
              </a:rPr>
              <a:t> die </a:t>
            </a:r>
            <a:r>
              <a:rPr lang="en-US" sz="1200" dirty="0" err="1">
                <a:latin typeface="Askan"/>
              </a:rPr>
              <a:t>Leistung</a:t>
            </a:r>
            <a:r>
              <a:rPr lang="en-US" sz="1200" dirty="0">
                <a:latin typeface="Askan"/>
              </a:rPr>
              <a:t> von Deep Learning </a:t>
            </a:r>
            <a:r>
              <a:rPr lang="en-US" sz="1200" dirty="0" err="1">
                <a:latin typeface="Askan"/>
              </a:rPr>
              <a:t>Modellen</a:t>
            </a:r>
            <a:r>
              <a:rPr lang="en-US" sz="1200" dirty="0">
                <a:latin typeface="Askan"/>
              </a:rPr>
              <a:t> </a:t>
            </a:r>
            <a:r>
              <a:rPr lang="en-US" sz="1200" dirty="0" err="1">
                <a:latin typeface="Askan"/>
              </a:rPr>
              <a:t>nur</a:t>
            </a:r>
            <a:r>
              <a:rPr lang="en-US" sz="1200" dirty="0">
                <a:latin typeface="Askan"/>
              </a:rPr>
              <a:t> bis </a:t>
            </a:r>
            <a:r>
              <a:rPr lang="en-US" sz="1200" dirty="0" err="1">
                <a:latin typeface="Askan"/>
              </a:rPr>
              <a:t>zu</a:t>
            </a:r>
            <a:r>
              <a:rPr lang="en-US" sz="1200" dirty="0">
                <a:latin typeface="Askan"/>
              </a:rPr>
              <a:t> </a:t>
            </a:r>
            <a:r>
              <a:rPr lang="en-US" sz="1200" dirty="0" err="1">
                <a:latin typeface="Askan"/>
              </a:rPr>
              <a:t>einem</a:t>
            </a:r>
            <a:r>
              <a:rPr lang="en-US" sz="1200" dirty="0">
                <a:latin typeface="Askan"/>
              </a:rPr>
              <a:t> </a:t>
            </a:r>
            <a:r>
              <a:rPr lang="en-US" sz="1200" dirty="0" err="1">
                <a:latin typeface="Askan"/>
              </a:rPr>
              <a:t>gewissen</a:t>
            </a:r>
            <a:r>
              <a:rPr lang="en-US" sz="1200" dirty="0">
                <a:latin typeface="Askan"/>
              </a:rPr>
              <a:t> Grad</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Fokus</a:t>
            </a:r>
            <a:r>
              <a:rPr lang="en-US" sz="1600" b="1" dirty="0">
                <a:latin typeface="Askan"/>
              </a:rPr>
              <a:t> der Arbeit</a:t>
            </a:r>
          </a:p>
          <a:p>
            <a:pPr marL="914400">
              <a:lnSpc>
                <a:spcPct val="100000"/>
              </a:lnSpc>
              <a:spcBef>
                <a:spcPts val="600"/>
              </a:spcBef>
              <a:buClr>
                <a:srgbClr val="66D082"/>
              </a:buClr>
              <a:buSzPct val="110000"/>
              <a:buFontTx/>
              <a:buChar char="◙"/>
            </a:pPr>
            <a:r>
              <a:rPr lang="de-DE" sz="1200" dirty="0">
                <a:latin typeface="Askan"/>
              </a:rPr>
              <a:t>Verbesserung der Prognosegenauigkeit für Aktienkurse durch die Integration multimodaler Datenquellen</a:t>
            </a:r>
          </a:p>
          <a:p>
            <a:pPr marL="914400">
              <a:lnSpc>
                <a:spcPct val="100000"/>
              </a:lnSpc>
              <a:spcBef>
                <a:spcPts val="600"/>
              </a:spcBef>
              <a:buClr>
                <a:srgbClr val="66D082"/>
              </a:buClr>
              <a:buSzPct val="110000"/>
              <a:buFontTx/>
              <a:buChar char="◙"/>
            </a:pPr>
            <a:r>
              <a:rPr lang="de-DE" sz="1200" dirty="0">
                <a:latin typeface="Askan"/>
              </a:rPr>
              <a:t>Einsatz vortrainierter Sprachmodelle (z. B. FinancialBERT) zur Analyse und Generierung von Stimmungsdaten</a:t>
            </a:r>
            <a:endParaRPr lang="en-US" sz="1200" dirty="0">
              <a:latin typeface="Askan"/>
            </a:endParaRPr>
          </a:p>
          <a:p>
            <a:pPr marL="914400">
              <a:lnSpc>
                <a:spcPct val="100000"/>
              </a:lnSpc>
              <a:spcBef>
                <a:spcPts val="600"/>
              </a:spcBef>
              <a:buClr>
                <a:srgbClr val="66D082"/>
              </a:buClr>
              <a:buSzPct val="110000"/>
              <a:buFontTx/>
              <a:buChar char="◙"/>
            </a:pPr>
            <a:r>
              <a:rPr lang="de-DE" sz="1200" dirty="0">
                <a:latin typeface="Askan"/>
              </a:rPr>
              <a:t>Nutzung von Deep-Learning-Ansätzen als vielversprechende und weiterentwickelbare Methode für präzisere Aktienprognosen</a:t>
            </a:r>
          </a:p>
          <a:p>
            <a:pPr marL="685800" indent="0">
              <a:lnSpc>
                <a:spcPct val="100000"/>
              </a:lnSpc>
              <a:spcBef>
                <a:spcPts val="600"/>
              </a:spcBef>
              <a:buClr>
                <a:srgbClr val="66D082"/>
              </a:buClr>
              <a:buSzPct val="110000"/>
              <a:buNone/>
            </a:pPr>
            <a:endParaRPr lang="en-US" sz="1200" dirty="0">
              <a:latin typeface="Askan"/>
            </a:endParaRPr>
          </a:p>
          <a:p>
            <a:pPr marL="685800" indent="0">
              <a:lnSpc>
                <a:spcPct val="100000"/>
              </a:lnSpc>
              <a:spcBef>
                <a:spcPts val="600"/>
              </a:spcBef>
              <a:buClr>
                <a:srgbClr val="66D082"/>
              </a:buClr>
              <a:buSzPct val="110000"/>
              <a:buNone/>
            </a:pPr>
            <a:r>
              <a:rPr lang="en-US" sz="1200" b="1" dirty="0">
                <a:latin typeface="Askan"/>
              </a:rPr>
              <a:t>	</a:t>
            </a:r>
            <a:r>
              <a:rPr lang="en-US" sz="1600" b="1" dirty="0" err="1">
                <a:latin typeface="Askan"/>
              </a:rPr>
              <a:t>Technischer</a:t>
            </a:r>
            <a:r>
              <a:rPr lang="en-US" sz="1600" b="1" dirty="0">
                <a:latin typeface="Askan"/>
              </a:rPr>
              <a:t> </a:t>
            </a:r>
            <a:r>
              <a:rPr lang="en-US" sz="1600" b="1" dirty="0" err="1">
                <a:latin typeface="Askan"/>
              </a:rPr>
              <a:t>Fortschritt</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Aktuelle</a:t>
            </a:r>
            <a:r>
              <a:rPr lang="en-US" sz="1200" dirty="0">
                <a:latin typeface="Askan"/>
              </a:rPr>
              <a:t> </a:t>
            </a:r>
            <a:r>
              <a:rPr lang="en-US" sz="1200" dirty="0" err="1">
                <a:latin typeface="Askan"/>
              </a:rPr>
              <a:t>entwicklung</a:t>
            </a:r>
            <a:r>
              <a:rPr lang="en-US" sz="1200" dirty="0">
                <a:latin typeface="Askan"/>
              </a:rPr>
              <a:t> </a:t>
            </a:r>
            <a:r>
              <a:rPr lang="en-US" sz="1200" dirty="0" err="1">
                <a:latin typeface="Askan"/>
              </a:rPr>
              <a:t>ermöglichen</a:t>
            </a:r>
            <a:r>
              <a:rPr lang="en-US" sz="1200" dirty="0">
                <a:latin typeface="Askan"/>
              </a:rPr>
              <a:t> die </a:t>
            </a:r>
            <a:r>
              <a:rPr lang="en-US" sz="1200" dirty="0" err="1">
                <a:latin typeface="Askan"/>
              </a:rPr>
              <a:t>Einbindung</a:t>
            </a:r>
            <a:r>
              <a:rPr lang="en-US" sz="1200" dirty="0">
                <a:latin typeface="Askan"/>
              </a:rPr>
              <a:t> </a:t>
            </a:r>
            <a:r>
              <a:rPr lang="en-US" sz="1200" dirty="0" err="1">
                <a:latin typeface="Askan"/>
              </a:rPr>
              <a:t>nicht-numerischer</a:t>
            </a:r>
            <a:r>
              <a:rPr lang="en-US" sz="1200" dirty="0">
                <a:latin typeface="Askan"/>
              </a:rPr>
              <a:t> </a:t>
            </a:r>
            <a:r>
              <a:rPr lang="en-US" sz="1200" dirty="0" err="1">
                <a:latin typeface="Askan"/>
              </a:rPr>
              <a:t>Daten</a:t>
            </a:r>
            <a:r>
              <a:rPr lang="en-US" sz="1200" dirty="0">
                <a:latin typeface="Askan"/>
              </a:rPr>
              <a:t> </a:t>
            </a:r>
            <a:r>
              <a:rPr lang="en-US" sz="1200" dirty="0" err="1">
                <a:latin typeface="Askan"/>
              </a:rPr>
              <a:t>wie</a:t>
            </a:r>
            <a:r>
              <a:rPr lang="en-US" sz="1200" dirty="0">
                <a:latin typeface="Askan"/>
              </a:rPr>
              <a:t> Text und </a:t>
            </a:r>
            <a:r>
              <a:rPr lang="en-US" sz="1200" dirty="0" err="1">
                <a:latin typeface="Askan"/>
              </a:rPr>
              <a:t>Stimmungen</a:t>
            </a:r>
            <a:endParaRPr lang="de-DE" sz="1200" dirty="0">
              <a:latin typeface="Askan"/>
            </a:endParaRPr>
          </a:p>
        </p:txBody>
      </p:sp>
      <p:sp>
        <p:nvSpPr>
          <p:cNvPr id="2" name="TextBox 1">
            <a:extLst>
              <a:ext uri="{FF2B5EF4-FFF2-40B4-BE49-F238E27FC236}">
                <a16:creationId xmlns:a16="http://schemas.microsoft.com/office/drawing/2014/main" id="{5B0424F1-C243-CD99-0414-07E11838C892}"/>
              </a:ext>
            </a:extLst>
          </p:cNvPr>
          <p:cNvSpPr txBox="1"/>
          <p:nvPr/>
        </p:nvSpPr>
        <p:spPr>
          <a:xfrm>
            <a:off x="838200" y="6013583"/>
            <a:ext cx="7418438" cy="200055"/>
          </a:xfrm>
          <a:prstGeom prst="rect">
            <a:avLst/>
          </a:prstGeom>
          <a:noFill/>
        </p:spPr>
        <p:txBody>
          <a:bodyPr wrap="square">
            <a:spAutoFit/>
          </a:bodyPr>
          <a:lstStyle/>
          <a:p>
            <a:r>
              <a:rPr lang="de-DE" sz="700" dirty="0">
                <a:latin typeface="Askan"/>
              </a:rPr>
              <a:t>* Die bereitgestellten Informationen dienen ausschließlich allgemeinen Informationszwecken und stellen keine finanzielle, rechtliche oder sonstige professionelle Beratung dar.</a:t>
            </a:r>
          </a:p>
        </p:txBody>
      </p:sp>
    </p:spTree>
    <p:extLst>
      <p:ext uri="{BB962C8B-B14F-4D97-AF65-F5344CB8AC3E}">
        <p14:creationId xmlns:p14="http://schemas.microsoft.com/office/powerpoint/2010/main" val="15966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66549-B90B-A514-278D-4F5B3767088E}"/>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77B85BDB-D6A5-853C-36F7-1387BAE7488C}"/>
              </a:ext>
            </a:extLst>
          </p:cNvPr>
          <p:cNvSpPr>
            <a:spLocks noGrp="1"/>
          </p:cNvSpPr>
          <p:nvPr>
            <p:ph type="sldNum" sz="quarter" idx="12"/>
          </p:nvPr>
        </p:nvSpPr>
        <p:spPr/>
        <p:txBody>
          <a:bodyPr/>
          <a:lstStyle/>
          <a:p>
            <a:fld id="{B01D1D1E-D4F6-4C1C-B7C7-8D49125CABEB}" type="slidenum">
              <a:rPr lang="de-DE" sz="1000" smtClean="0">
                <a:latin typeface="Askan"/>
              </a:rPr>
              <a:t>4</a:t>
            </a:fld>
            <a:endParaRPr lang="de-DE" sz="1000" dirty="0">
              <a:latin typeface="Askan"/>
            </a:endParaRPr>
          </a:p>
        </p:txBody>
      </p:sp>
      <p:sp>
        <p:nvSpPr>
          <p:cNvPr id="5" name="Fußzeilenplatzhalter 4">
            <a:extLst>
              <a:ext uri="{FF2B5EF4-FFF2-40B4-BE49-F238E27FC236}">
                <a16:creationId xmlns:a16="http://schemas.microsoft.com/office/drawing/2014/main" id="{3E669B56-83B9-8426-10EF-5056FC74D6F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B6EB6AA-A186-8F38-EC20-F5B430B1EAF5}"/>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Zielsetzung</a:t>
            </a:r>
          </a:p>
        </p:txBody>
      </p:sp>
      <p:sp>
        <p:nvSpPr>
          <p:cNvPr id="7" name="Rechteck: eine Ecke abgeschnitten 190">
            <a:extLst>
              <a:ext uri="{FF2B5EF4-FFF2-40B4-BE49-F238E27FC236}">
                <a16:creationId xmlns:a16="http://schemas.microsoft.com/office/drawing/2014/main" id="{33F3ECC6-DF42-8DF3-1830-018066463916}"/>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Grafik 25" descr="Ein Bild, das Kreis, Symmetrie, Kunst, Screenshot enthält.&#10;&#10;Automatisch generierte Beschreibung">
            <a:extLst>
              <a:ext uri="{FF2B5EF4-FFF2-40B4-BE49-F238E27FC236}">
                <a16:creationId xmlns:a16="http://schemas.microsoft.com/office/drawing/2014/main" id="{5B642F4E-46F0-3231-DC2B-486B37290128}"/>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3339"/>
          <a:stretch/>
        </p:blipFill>
        <p:spPr>
          <a:xfrm>
            <a:off x="9692083" y="-694695"/>
            <a:ext cx="6782071" cy="8846822"/>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8" name="Rechteck: eine Ecke abgeschnitten 190">
            <a:extLst>
              <a:ext uri="{FF2B5EF4-FFF2-40B4-BE49-F238E27FC236}">
                <a16:creationId xmlns:a16="http://schemas.microsoft.com/office/drawing/2014/main" id="{632A80AC-42EB-2EDF-BCE2-362A57A75DE0}"/>
              </a:ext>
            </a:extLst>
          </p:cNvPr>
          <p:cNvSpPr/>
          <p:nvPr/>
        </p:nvSpPr>
        <p:spPr>
          <a:xfrm rot="16200000">
            <a:off x="8553451" y="3219448"/>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Inhaltsplatzhalter 49">
            <a:extLst>
              <a:ext uri="{FF2B5EF4-FFF2-40B4-BE49-F238E27FC236}">
                <a16:creationId xmlns:a16="http://schemas.microsoft.com/office/drawing/2014/main" id="{DFE67081-E752-14CE-A36B-B03D8728DDD7}"/>
              </a:ext>
            </a:extLst>
          </p:cNvPr>
          <p:cNvSpPr>
            <a:spLocks noGrp="1"/>
          </p:cNvSpPr>
          <p:nvPr>
            <p:ph idx="1"/>
          </p:nvPr>
        </p:nvSpPr>
        <p:spPr>
          <a:xfrm>
            <a:off x="-76200" y="644362"/>
            <a:ext cx="12344400" cy="5711987"/>
          </a:xfrm>
        </p:spPr>
        <p:txBody>
          <a:bodyPr vert="horz" lIns="91440" tIns="45720" rIns="91440" bIns="45720" rtlCol="0">
            <a:noAutofit/>
          </a:bodyPr>
          <a:lstStyle/>
          <a:p>
            <a:pPr marL="914400">
              <a:lnSpc>
                <a:spcPct val="100000"/>
              </a:lnSpc>
              <a:spcBef>
                <a:spcPts val="600"/>
              </a:spcBef>
              <a:buClr>
                <a:srgbClr val="66D082"/>
              </a:buClr>
              <a:buSzPct val="110000"/>
              <a:buFontTx/>
              <a:buChar char="◙"/>
            </a:pP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914400">
              <a:lnSpc>
                <a:spcPct val="150000"/>
              </a:lnSpc>
              <a:spcBef>
                <a:spcPts val="600"/>
              </a:spcBef>
              <a:buClr>
                <a:srgbClr val="66D082"/>
              </a:buClr>
              <a:buSzPct val="110000"/>
              <a:buFontTx/>
              <a:buChar char="◙"/>
            </a:pPr>
            <a:r>
              <a:rPr lang="en-US" sz="1400" dirty="0" err="1">
                <a:latin typeface="Askan"/>
              </a:rPr>
              <a:t>Entwicklung</a:t>
            </a:r>
            <a:r>
              <a:rPr lang="en-US" sz="1400" dirty="0">
                <a:latin typeface="Askan"/>
              </a:rPr>
              <a:t> </a:t>
            </a:r>
            <a:r>
              <a:rPr lang="en-US" sz="1400" dirty="0" err="1">
                <a:latin typeface="Askan"/>
              </a:rPr>
              <a:t>eines</a:t>
            </a:r>
            <a:r>
              <a:rPr lang="en-US" sz="1400" dirty="0">
                <a:latin typeface="Askan"/>
              </a:rPr>
              <a:t> </a:t>
            </a:r>
            <a:r>
              <a:rPr lang="en-US" sz="1400" b="1" dirty="0" err="1">
                <a:latin typeface="Askan"/>
              </a:rPr>
              <a:t>Basismodells</a:t>
            </a:r>
            <a:r>
              <a:rPr lang="en-US" sz="1400" dirty="0">
                <a:latin typeface="Askan"/>
              </a:rPr>
              <a:t> </a:t>
            </a:r>
            <a:r>
              <a:rPr lang="en-US" sz="1400" dirty="0" err="1">
                <a:latin typeface="Askan"/>
              </a:rPr>
              <a:t>unter</a:t>
            </a:r>
            <a:r>
              <a:rPr lang="en-US" sz="1400" dirty="0">
                <a:latin typeface="Askan"/>
              </a:rPr>
              <a:t> </a:t>
            </a:r>
            <a:r>
              <a:rPr lang="en-US" sz="1400" dirty="0" err="1">
                <a:latin typeface="Askan"/>
              </a:rPr>
              <a:t>Verwendung</a:t>
            </a:r>
            <a:r>
              <a:rPr lang="en-US" sz="1400" dirty="0">
                <a:latin typeface="Askan"/>
              </a:rPr>
              <a:t> von </a:t>
            </a:r>
            <a:r>
              <a:rPr lang="en-US" sz="1400" dirty="0" err="1">
                <a:latin typeface="Askan"/>
              </a:rPr>
              <a:t>Kursdaten</a:t>
            </a:r>
            <a:r>
              <a:rPr lang="en-US" sz="1400" dirty="0">
                <a:latin typeface="Askan"/>
              </a:rPr>
              <a:t> </a:t>
            </a:r>
            <a:r>
              <a:rPr lang="en-US" sz="1400" dirty="0" err="1">
                <a:latin typeface="Askan"/>
              </a:rPr>
              <a:t>zur</a:t>
            </a:r>
            <a:r>
              <a:rPr lang="en-US" sz="1400" dirty="0">
                <a:latin typeface="Askan"/>
              </a:rPr>
              <a:t> Prognose von </a:t>
            </a:r>
            <a:r>
              <a:rPr lang="en-US" sz="1400" dirty="0" err="1">
                <a:latin typeface="Askan"/>
              </a:rPr>
              <a:t>Aktienkursen</a:t>
            </a:r>
            <a:endParaRPr lang="en-US" sz="1400" dirty="0">
              <a:latin typeface="Askan"/>
            </a:endParaRPr>
          </a:p>
          <a:p>
            <a:pPr marL="914400">
              <a:lnSpc>
                <a:spcPct val="150000"/>
              </a:lnSpc>
              <a:spcBef>
                <a:spcPts val="600"/>
              </a:spcBef>
              <a:buClr>
                <a:srgbClr val="66D082"/>
              </a:buClr>
              <a:buSzPct val="110000"/>
              <a:buFontTx/>
              <a:buChar char="◙"/>
            </a:pPr>
            <a:r>
              <a:rPr lang="en-US" sz="1400" dirty="0" err="1">
                <a:latin typeface="Askan"/>
              </a:rPr>
              <a:t>Erstellung</a:t>
            </a:r>
            <a:r>
              <a:rPr lang="en-US" sz="1400" dirty="0">
                <a:latin typeface="Askan"/>
              </a:rPr>
              <a:t> </a:t>
            </a:r>
            <a:r>
              <a:rPr lang="en-US" sz="1400" dirty="0" err="1">
                <a:latin typeface="Askan"/>
              </a:rPr>
              <a:t>eines</a:t>
            </a:r>
            <a:r>
              <a:rPr lang="en-US" sz="1400" dirty="0">
                <a:latin typeface="Askan"/>
              </a:rPr>
              <a:t> </a:t>
            </a:r>
            <a:r>
              <a:rPr lang="en-US" sz="1400" b="1" dirty="0" err="1">
                <a:latin typeface="Askan"/>
              </a:rPr>
              <a:t>Forschungsmodelle</a:t>
            </a:r>
            <a:r>
              <a:rPr lang="en-US" sz="1400" dirty="0">
                <a:latin typeface="Askan"/>
              </a:rPr>
              <a:t> </a:t>
            </a:r>
            <a:r>
              <a:rPr lang="en-US" sz="1400" dirty="0" err="1">
                <a:latin typeface="Askan"/>
              </a:rPr>
              <a:t>durch</a:t>
            </a:r>
            <a:r>
              <a:rPr lang="en-US" sz="1400" dirty="0">
                <a:latin typeface="Askan"/>
              </a:rPr>
              <a:t> Integration </a:t>
            </a:r>
            <a:r>
              <a:rPr lang="en-US" sz="1400" b="1" dirty="0" err="1">
                <a:latin typeface="Askan"/>
              </a:rPr>
              <a:t>multimodaler</a:t>
            </a:r>
            <a:r>
              <a:rPr lang="en-US" sz="1400" b="1" dirty="0">
                <a:latin typeface="Askan"/>
              </a:rPr>
              <a:t> </a:t>
            </a:r>
            <a:r>
              <a:rPr lang="en-US" sz="1400" b="1" dirty="0" err="1">
                <a:latin typeface="Askan"/>
              </a:rPr>
              <a:t>Datenquellen</a:t>
            </a:r>
            <a:r>
              <a:rPr lang="en-US" sz="1400" b="1" dirty="0">
                <a:latin typeface="Askan"/>
              </a:rPr>
              <a:t> </a:t>
            </a:r>
            <a:r>
              <a:rPr lang="en-US" sz="1400" dirty="0">
                <a:latin typeface="Askan"/>
              </a:rPr>
              <a:t>(Sentiment – und </a:t>
            </a:r>
            <a:r>
              <a:rPr lang="en-US" sz="1400" dirty="0" err="1">
                <a:latin typeface="Askan"/>
              </a:rPr>
              <a:t>Kursdaten</a:t>
            </a:r>
            <a:r>
              <a:rPr lang="en-US" sz="1400" dirty="0">
                <a:latin typeface="Askan"/>
              </a:rPr>
              <a:t>)</a:t>
            </a:r>
          </a:p>
          <a:p>
            <a:pPr marL="914400">
              <a:lnSpc>
                <a:spcPct val="150000"/>
              </a:lnSpc>
              <a:spcBef>
                <a:spcPts val="600"/>
              </a:spcBef>
              <a:buClr>
                <a:srgbClr val="66D082"/>
              </a:buClr>
              <a:buSzPct val="110000"/>
              <a:buFontTx/>
              <a:buChar char="◙"/>
            </a:pPr>
            <a:r>
              <a:rPr lang="en-US" sz="1400" b="1" dirty="0" err="1">
                <a:latin typeface="Askan"/>
              </a:rPr>
              <a:t>Experimentelle</a:t>
            </a:r>
            <a:r>
              <a:rPr lang="en-US" sz="1400" b="1" dirty="0">
                <a:latin typeface="Askan"/>
              </a:rPr>
              <a:t> </a:t>
            </a:r>
            <a:r>
              <a:rPr lang="en-US" sz="1400" b="1" dirty="0" err="1">
                <a:latin typeface="Askan"/>
              </a:rPr>
              <a:t>Evaluierung</a:t>
            </a:r>
            <a:r>
              <a:rPr lang="en-US" sz="1400" b="1" dirty="0">
                <a:latin typeface="Askan"/>
              </a:rPr>
              <a:t> </a:t>
            </a:r>
            <a:r>
              <a:rPr lang="en-US" sz="1400" dirty="0">
                <a:latin typeface="Askan"/>
              </a:rPr>
              <a:t>des </a:t>
            </a:r>
            <a:r>
              <a:rPr lang="en-US" sz="1400" dirty="0" err="1">
                <a:latin typeface="Askan"/>
              </a:rPr>
              <a:t>Mehrwerts</a:t>
            </a:r>
            <a:r>
              <a:rPr lang="en-US" sz="1400" dirty="0">
                <a:latin typeface="Askan"/>
              </a:rPr>
              <a:t> </a:t>
            </a:r>
            <a:r>
              <a:rPr lang="en-US" sz="1400" dirty="0" err="1">
                <a:latin typeface="Askan"/>
              </a:rPr>
              <a:t>durch</a:t>
            </a:r>
            <a:r>
              <a:rPr lang="en-US" sz="1400" dirty="0">
                <a:latin typeface="Askan"/>
              </a:rPr>
              <a:t> den </a:t>
            </a:r>
            <a:r>
              <a:rPr lang="en-US" sz="1400" dirty="0" err="1">
                <a:latin typeface="Askan"/>
              </a:rPr>
              <a:t>Vergleich</a:t>
            </a:r>
            <a:r>
              <a:rPr lang="en-US" sz="1400" dirty="0">
                <a:latin typeface="Askan"/>
              </a:rPr>
              <a:t> von Basis- und </a:t>
            </a:r>
            <a:r>
              <a:rPr lang="en-US" sz="1400" dirty="0" err="1">
                <a:latin typeface="Askan"/>
              </a:rPr>
              <a:t>Forschungsmodell</a:t>
            </a:r>
            <a:endParaRPr lang="en-US" sz="1400" dirty="0">
              <a:latin typeface="Askan"/>
            </a:endParaRPr>
          </a:p>
          <a:p>
            <a:pPr marL="914400">
              <a:lnSpc>
                <a:spcPct val="150000"/>
              </a:lnSpc>
              <a:spcBef>
                <a:spcPts val="600"/>
              </a:spcBef>
              <a:buClr>
                <a:srgbClr val="66D082"/>
              </a:buClr>
              <a:buSzPct val="110000"/>
              <a:buFontTx/>
              <a:buChar char="◙"/>
            </a:pPr>
            <a:r>
              <a:rPr lang="en-US" sz="1400" dirty="0" err="1">
                <a:latin typeface="Askan"/>
              </a:rPr>
              <a:t>Durchführung</a:t>
            </a:r>
            <a:r>
              <a:rPr lang="en-US" sz="1400" dirty="0">
                <a:latin typeface="Askan"/>
              </a:rPr>
              <a:t> </a:t>
            </a:r>
            <a:r>
              <a:rPr lang="en-US" sz="1400" dirty="0" err="1">
                <a:latin typeface="Askan"/>
              </a:rPr>
              <a:t>eines</a:t>
            </a:r>
            <a:r>
              <a:rPr lang="en-US" sz="1400" dirty="0">
                <a:latin typeface="Askan"/>
              </a:rPr>
              <a:t> Experiments </a:t>
            </a:r>
            <a:r>
              <a:rPr lang="en-US" sz="1400" dirty="0" err="1">
                <a:latin typeface="Askan"/>
              </a:rPr>
              <a:t>zur</a:t>
            </a:r>
            <a:r>
              <a:rPr lang="en-US" sz="1400" dirty="0">
                <a:latin typeface="Askan"/>
              </a:rPr>
              <a:t> </a:t>
            </a:r>
            <a:r>
              <a:rPr lang="en-US" sz="1400" b="1" dirty="0" err="1">
                <a:latin typeface="Askan"/>
              </a:rPr>
              <a:t>Modellvalidierung</a:t>
            </a:r>
            <a:r>
              <a:rPr lang="en-US" sz="1400" dirty="0">
                <a:latin typeface="Askan"/>
              </a:rPr>
              <a:t> </a:t>
            </a:r>
            <a:r>
              <a:rPr lang="en-US" sz="1400" dirty="0" err="1">
                <a:latin typeface="Askan"/>
              </a:rPr>
              <a:t>anhand</a:t>
            </a:r>
            <a:r>
              <a:rPr lang="en-US" sz="1400" dirty="0">
                <a:latin typeface="Askan"/>
              </a:rPr>
              <a:t> </a:t>
            </a:r>
            <a:r>
              <a:rPr lang="en-US" sz="1400" dirty="0" err="1">
                <a:latin typeface="Askan"/>
              </a:rPr>
              <a:t>einer</a:t>
            </a:r>
            <a:r>
              <a:rPr lang="en-US" sz="1400" dirty="0">
                <a:latin typeface="Askan"/>
              </a:rPr>
              <a:t> </a:t>
            </a:r>
            <a:r>
              <a:rPr lang="en-US" sz="1400" b="1" dirty="0" err="1">
                <a:latin typeface="Askan"/>
              </a:rPr>
              <a:t>einzelne</a:t>
            </a:r>
            <a:r>
              <a:rPr lang="en-US" sz="1400" b="1" dirty="0">
                <a:latin typeface="Askan"/>
              </a:rPr>
              <a:t> </a:t>
            </a:r>
            <a:r>
              <a:rPr lang="en-US" sz="1400" b="1" dirty="0" err="1">
                <a:latin typeface="Askan"/>
              </a:rPr>
              <a:t>Aktie</a:t>
            </a:r>
            <a:r>
              <a:rPr lang="en-US" sz="1400" b="1" dirty="0">
                <a:latin typeface="Askan"/>
              </a:rPr>
              <a:t> (GOOG)</a:t>
            </a:r>
          </a:p>
          <a:p>
            <a:pPr marL="914400">
              <a:lnSpc>
                <a:spcPct val="150000"/>
              </a:lnSpc>
              <a:spcBef>
                <a:spcPts val="600"/>
              </a:spcBef>
              <a:buClr>
                <a:srgbClr val="66D082"/>
              </a:buClr>
              <a:buSzPct val="110000"/>
              <a:buFontTx/>
              <a:buChar char="◙"/>
            </a:pPr>
            <a:r>
              <a:rPr lang="en-US" sz="1400" dirty="0" err="1">
                <a:latin typeface="Askan"/>
              </a:rPr>
              <a:t>Durchführung</a:t>
            </a:r>
            <a:r>
              <a:rPr lang="en-US" sz="1400" dirty="0">
                <a:latin typeface="Askan"/>
              </a:rPr>
              <a:t> </a:t>
            </a:r>
            <a:r>
              <a:rPr lang="en-US" sz="1400" dirty="0" err="1">
                <a:latin typeface="Askan"/>
              </a:rPr>
              <a:t>eines</a:t>
            </a:r>
            <a:r>
              <a:rPr lang="en-US" sz="1400" dirty="0">
                <a:latin typeface="Askan"/>
              </a:rPr>
              <a:t> Experiments </a:t>
            </a:r>
            <a:r>
              <a:rPr lang="en-US" sz="1400" dirty="0" err="1">
                <a:latin typeface="Askan"/>
              </a:rPr>
              <a:t>zur</a:t>
            </a:r>
            <a:r>
              <a:rPr lang="en-US" sz="1400" dirty="0">
                <a:latin typeface="Askan"/>
              </a:rPr>
              <a:t> </a:t>
            </a:r>
            <a:r>
              <a:rPr lang="en-US" sz="1400" b="1" dirty="0" err="1">
                <a:latin typeface="Askan"/>
              </a:rPr>
              <a:t>Modellvalidierung</a:t>
            </a:r>
            <a:r>
              <a:rPr lang="en-US" sz="1400" dirty="0">
                <a:latin typeface="Askan"/>
              </a:rPr>
              <a:t> </a:t>
            </a:r>
            <a:r>
              <a:rPr lang="en-US" sz="1400" dirty="0" err="1">
                <a:latin typeface="Askan"/>
              </a:rPr>
              <a:t>basierend</a:t>
            </a:r>
            <a:r>
              <a:rPr lang="en-US" sz="1400" dirty="0">
                <a:latin typeface="Askan"/>
              </a:rPr>
              <a:t> auf </a:t>
            </a:r>
            <a:r>
              <a:rPr lang="en-US" sz="1400" dirty="0" err="1">
                <a:latin typeface="Askan"/>
              </a:rPr>
              <a:t>einem</a:t>
            </a:r>
            <a:r>
              <a:rPr lang="en-US" sz="1400" dirty="0">
                <a:latin typeface="Askan"/>
              </a:rPr>
              <a:t> </a:t>
            </a:r>
            <a:r>
              <a:rPr lang="en-US" sz="1400" b="1" dirty="0">
                <a:latin typeface="Askan"/>
              </a:rPr>
              <a:t>Pool von </a:t>
            </a:r>
            <a:r>
              <a:rPr lang="en-US" sz="1400" b="1" dirty="0" err="1">
                <a:latin typeface="Askan"/>
              </a:rPr>
              <a:t>Aktien</a:t>
            </a:r>
            <a:endParaRPr lang="en-US" sz="1400" b="1" dirty="0">
              <a:latin typeface="Askan"/>
            </a:endParaRPr>
          </a:p>
        </p:txBody>
      </p:sp>
    </p:spTree>
    <p:extLst>
      <p:ext uri="{BB962C8B-B14F-4D97-AF65-F5344CB8AC3E}">
        <p14:creationId xmlns:p14="http://schemas.microsoft.com/office/powerpoint/2010/main" val="347743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FFD3-9401-C044-524B-05584E0AF10B}"/>
            </a:ext>
          </a:extLst>
        </p:cNvPr>
        <p:cNvGrpSpPr/>
        <p:nvPr/>
      </p:nvGrpSpPr>
      <p:grpSpPr>
        <a:xfrm>
          <a:off x="0" y="0"/>
          <a:ext cx="0" cy="0"/>
          <a:chOff x="0" y="0"/>
          <a:chExt cx="0" cy="0"/>
        </a:xfrm>
      </p:grpSpPr>
      <p:pic>
        <p:nvPicPr>
          <p:cNvPr id="9" name="Grafik 8" descr="Ein Bild, das Screenshot, Diagramm, Text, Design enthält.&#10;&#10;Automatisch generierte Beschreibung">
            <a:extLst>
              <a:ext uri="{FF2B5EF4-FFF2-40B4-BE49-F238E27FC236}">
                <a16:creationId xmlns:a16="http://schemas.microsoft.com/office/drawing/2014/main" id="{AB7B3E7B-20A6-A51B-AFDB-267B1DD9E280}"/>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22899" r="-1"/>
          <a:stretch/>
        </p:blipFill>
        <p:spPr>
          <a:xfrm>
            <a:off x="9548187" y="0"/>
            <a:ext cx="5287626"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 name="Foliennummernplatzhalter 3">
            <a:extLst>
              <a:ext uri="{FF2B5EF4-FFF2-40B4-BE49-F238E27FC236}">
                <a16:creationId xmlns:a16="http://schemas.microsoft.com/office/drawing/2014/main" id="{F6C03630-23E2-1712-E980-2C9D8064F132}"/>
              </a:ext>
            </a:extLst>
          </p:cNvPr>
          <p:cNvSpPr>
            <a:spLocks noGrp="1"/>
          </p:cNvSpPr>
          <p:nvPr>
            <p:ph type="sldNum" sz="quarter" idx="12"/>
          </p:nvPr>
        </p:nvSpPr>
        <p:spPr/>
        <p:txBody>
          <a:bodyPr/>
          <a:lstStyle/>
          <a:p>
            <a:fld id="{B01D1D1E-D4F6-4C1C-B7C7-8D49125CABEB}" type="slidenum">
              <a:rPr lang="de-DE" sz="1000" smtClean="0">
                <a:latin typeface="Askan"/>
              </a:rPr>
              <a:t>5</a:t>
            </a:fld>
            <a:endParaRPr lang="de-DE" sz="1000" dirty="0">
              <a:latin typeface="Askan"/>
            </a:endParaRPr>
          </a:p>
        </p:txBody>
      </p:sp>
      <p:sp>
        <p:nvSpPr>
          <p:cNvPr id="5" name="Fußzeilenplatzhalter 4">
            <a:extLst>
              <a:ext uri="{FF2B5EF4-FFF2-40B4-BE49-F238E27FC236}">
                <a16:creationId xmlns:a16="http://schemas.microsoft.com/office/drawing/2014/main" id="{2D3076F7-FFB4-5696-BE55-9D9FE6EC39BB}"/>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22" name="Rechteck: eine Ecke abgeschnitten 190">
            <a:extLst>
              <a:ext uri="{FF2B5EF4-FFF2-40B4-BE49-F238E27FC236}">
                <a16:creationId xmlns:a16="http://schemas.microsoft.com/office/drawing/2014/main" id="{34B97821-D599-5450-35BC-7095B30432A1}"/>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Titel 1">
            <a:extLst>
              <a:ext uri="{FF2B5EF4-FFF2-40B4-BE49-F238E27FC236}">
                <a16:creationId xmlns:a16="http://schemas.microsoft.com/office/drawing/2014/main" id="{B80A52C4-0248-D0A8-345E-DEA11EB614E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Methodik</a:t>
            </a:r>
          </a:p>
        </p:txBody>
      </p:sp>
      <p:sp>
        <p:nvSpPr>
          <p:cNvPr id="27" name="Titel 1">
            <a:extLst>
              <a:ext uri="{FF2B5EF4-FFF2-40B4-BE49-F238E27FC236}">
                <a16:creationId xmlns:a16="http://schemas.microsoft.com/office/drawing/2014/main" id="{1BF0FDE8-115C-8DC9-D8D7-1125301813D8}"/>
              </a:ext>
            </a:extLst>
          </p:cNvPr>
          <p:cNvSpPr txBox="1">
            <a:spLocks/>
          </p:cNvSpPr>
          <p:nvPr/>
        </p:nvSpPr>
        <p:spPr>
          <a:xfrm>
            <a:off x="838200" y="-4026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400" spc="300" dirty="0">
                <a:solidFill>
                  <a:srgbClr val="66D082"/>
                </a:solidFill>
                <a:latin typeface="Askan"/>
              </a:rPr>
              <a:t>Cross-Industry Standard </a:t>
            </a:r>
            <a:r>
              <a:rPr lang="de-DE" sz="1400" spc="300" dirty="0" err="1">
                <a:solidFill>
                  <a:srgbClr val="66D082"/>
                </a:solidFill>
                <a:latin typeface="Askan"/>
              </a:rPr>
              <a:t>Process</a:t>
            </a:r>
            <a:r>
              <a:rPr lang="de-DE" sz="1400" spc="300" dirty="0">
                <a:solidFill>
                  <a:srgbClr val="66D082"/>
                </a:solidFill>
                <a:latin typeface="Askan"/>
              </a:rPr>
              <a:t> </a:t>
            </a:r>
            <a:r>
              <a:rPr lang="de-DE" sz="1400" spc="300" dirty="0" err="1">
                <a:solidFill>
                  <a:srgbClr val="66D082"/>
                </a:solidFill>
                <a:latin typeface="Askan"/>
              </a:rPr>
              <a:t>for</a:t>
            </a:r>
            <a:r>
              <a:rPr lang="de-DE" sz="1400" spc="300" dirty="0">
                <a:solidFill>
                  <a:srgbClr val="66D082"/>
                </a:solidFill>
                <a:latin typeface="Askan"/>
              </a:rPr>
              <a:t> Data Mining</a:t>
            </a:r>
          </a:p>
        </p:txBody>
      </p:sp>
      <p:sp>
        <p:nvSpPr>
          <p:cNvPr id="3" name="TextBox 2">
            <a:extLst>
              <a:ext uri="{FF2B5EF4-FFF2-40B4-BE49-F238E27FC236}">
                <a16:creationId xmlns:a16="http://schemas.microsoft.com/office/drawing/2014/main" id="{ACDB1D08-E1AE-3FC9-55C2-DE6E362C108F}"/>
              </a:ext>
            </a:extLst>
          </p:cNvPr>
          <p:cNvSpPr txBox="1"/>
          <p:nvPr/>
        </p:nvSpPr>
        <p:spPr>
          <a:xfrm>
            <a:off x="838200" y="6033814"/>
            <a:ext cx="7418438" cy="307777"/>
          </a:xfrm>
          <a:prstGeom prst="rect">
            <a:avLst/>
          </a:prstGeom>
          <a:noFill/>
        </p:spPr>
        <p:txBody>
          <a:bodyPr wrap="square">
            <a:spAutoFit/>
          </a:bodyPr>
          <a:lstStyle/>
          <a:p>
            <a:r>
              <a:rPr lang="de-DE" sz="700" b="1" dirty="0">
                <a:latin typeface="Askan"/>
              </a:rPr>
              <a:t>Eigene Darstellung CRISP-DM</a:t>
            </a:r>
          </a:p>
          <a:p>
            <a:r>
              <a:rPr lang="de-DE" sz="700" b="1" dirty="0">
                <a:latin typeface="Askan"/>
              </a:rPr>
              <a:t>Draw.io (</a:t>
            </a:r>
            <a:r>
              <a:rPr lang="de-DE" sz="700" b="1" i="1" dirty="0">
                <a:latin typeface="Askan"/>
              </a:rPr>
              <a:t>https://app.diagrams.net/?src=about</a:t>
            </a:r>
            <a:r>
              <a:rPr lang="de-DE" sz="700" b="1" dirty="0">
                <a:latin typeface="Askan"/>
              </a:rPr>
              <a:t>)</a:t>
            </a:r>
            <a:endParaRPr lang="en-US" sz="700" b="1" dirty="0"/>
          </a:p>
        </p:txBody>
      </p:sp>
      <p:pic>
        <p:nvPicPr>
          <p:cNvPr id="10" name="Picture 9" descr="A screenshot of a computer&#10;&#10;Description automatically generated">
            <a:extLst>
              <a:ext uri="{FF2B5EF4-FFF2-40B4-BE49-F238E27FC236}">
                <a16:creationId xmlns:a16="http://schemas.microsoft.com/office/drawing/2014/main" id="{DDF37ECE-2B55-D373-11FD-CF0EABB28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975" y="1199731"/>
            <a:ext cx="7538410" cy="4755962"/>
          </a:xfrm>
          <a:prstGeom prst="rect">
            <a:avLst/>
          </a:prstGeom>
        </p:spPr>
      </p:pic>
    </p:spTree>
    <p:extLst>
      <p:ext uri="{BB962C8B-B14F-4D97-AF65-F5344CB8AC3E}">
        <p14:creationId xmlns:p14="http://schemas.microsoft.com/office/powerpoint/2010/main" val="165113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7D85-4666-A655-E878-92F231727F9E}"/>
            </a:ext>
          </a:extLst>
        </p:cNvPr>
        <p:cNvGrpSpPr/>
        <p:nvPr/>
      </p:nvGrpSpPr>
      <p:grpSpPr>
        <a:xfrm>
          <a:off x="0" y="0"/>
          <a:ext cx="0" cy="0"/>
          <a:chOff x="0" y="0"/>
          <a:chExt cx="0" cy="0"/>
        </a:xfrm>
      </p:grpSpPr>
      <p:pic>
        <p:nvPicPr>
          <p:cNvPr id="10" name="Grafik 9" descr="Ein Bild, das Text, Person, Im Haus, Kleidung enthält.&#10;&#10;Automatisch generierte Beschreibung">
            <a:extLst>
              <a:ext uri="{FF2B5EF4-FFF2-40B4-BE49-F238E27FC236}">
                <a16:creationId xmlns:a16="http://schemas.microsoft.com/office/drawing/2014/main" id="{BB576FAC-FB5B-239A-E8FC-DE9F36FB6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4487" r="19396"/>
          <a:stretch/>
        </p:blipFill>
        <p:spPr>
          <a:xfrm>
            <a:off x="9791505" y="0"/>
            <a:ext cx="4534291" cy="6858000"/>
          </a:xfrm>
          <a:custGeom>
            <a:avLst/>
            <a:gdLst>
              <a:gd name="connsiteX0" fmla="*/ 1150911 w 5864460"/>
              <a:gd name="connsiteY0" fmla="*/ 0 h 6858000"/>
              <a:gd name="connsiteX1" fmla="*/ 5864460 w 5864460"/>
              <a:gd name="connsiteY1" fmla="*/ 0 h 6858000"/>
              <a:gd name="connsiteX2" fmla="*/ 5864460 w 5864460"/>
              <a:gd name="connsiteY2" fmla="*/ 6858000 h 6858000"/>
              <a:gd name="connsiteX3" fmla="*/ 0 w 58644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64460" h="6858000">
                <a:moveTo>
                  <a:pt x="1150911" y="0"/>
                </a:moveTo>
                <a:lnTo>
                  <a:pt x="5864460" y="0"/>
                </a:lnTo>
                <a:lnTo>
                  <a:pt x="5864460" y="6858000"/>
                </a:lnTo>
                <a:lnTo>
                  <a:pt x="0" y="6858000"/>
                </a:lnTo>
                <a:close/>
              </a:path>
            </a:pathLst>
          </a:custGeom>
        </p:spPr>
      </p:pic>
      <p:sp>
        <p:nvSpPr>
          <p:cNvPr id="4" name="Foliennummernplatzhalter 3">
            <a:extLst>
              <a:ext uri="{FF2B5EF4-FFF2-40B4-BE49-F238E27FC236}">
                <a16:creationId xmlns:a16="http://schemas.microsoft.com/office/drawing/2014/main" id="{CE824582-B8F5-B802-3036-6D06CC4BE462}"/>
              </a:ext>
            </a:extLst>
          </p:cNvPr>
          <p:cNvSpPr>
            <a:spLocks noGrp="1"/>
          </p:cNvSpPr>
          <p:nvPr>
            <p:ph type="sldNum" sz="quarter" idx="12"/>
          </p:nvPr>
        </p:nvSpPr>
        <p:spPr/>
        <p:txBody>
          <a:bodyPr/>
          <a:lstStyle/>
          <a:p>
            <a:fld id="{B01D1D1E-D4F6-4C1C-B7C7-8D49125CABEB}" type="slidenum">
              <a:rPr lang="de-DE" sz="1000" smtClean="0">
                <a:latin typeface="Askan"/>
              </a:rPr>
              <a:t>6</a:t>
            </a:fld>
            <a:endParaRPr lang="de-DE" sz="1000" dirty="0">
              <a:latin typeface="Askan"/>
            </a:endParaRPr>
          </a:p>
        </p:txBody>
      </p:sp>
      <p:sp>
        <p:nvSpPr>
          <p:cNvPr id="5" name="Fußzeilenplatzhalter 4">
            <a:extLst>
              <a:ext uri="{FF2B5EF4-FFF2-40B4-BE49-F238E27FC236}">
                <a16:creationId xmlns:a16="http://schemas.microsoft.com/office/drawing/2014/main" id="{4DD2B7B5-5D4B-3EC1-7870-302ABC43C955}"/>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E58005A8-CA2E-B952-803E-09C87153659C}"/>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Business Understanding</a:t>
            </a:r>
          </a:p>
        </p:txBody>
      </p:sp>
      <p:sp>
        <p:nvSpPr>
          <p:cNvPr id="22" name="Rechteck: eine Ecke abgeschnitten 190">
            <a:extLst>
              <a:ext uri="{FF2B5EF4-FFF2-40B4-BE49-F238E27FC236}">
                <a16:creationId xmlns:a16="http://schemas.microsoft.com/office/drawing/2014/main" id="{8815F5F4-E138-1EAE-B4BE-6A2EE75E6B64}"/>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Inhaltsplatzhalter 49">
            <a:extLst>
              <a:ext uri="{FF2B5EF4-FFF2-40B4-BE49-F238E27FC236}">
                <a16:creationId xmlns:a16="http://schemas.microsoft.com/office/drawing/2014/main" id="{4AAEDC76-62C5-63B5-9D77-5FC01B3CFFB2}"/>
              </a:ext>
            </a:extLst>
          </p:cNvPr>
          <p:cNvSpPr txBox="1">
            <a:spLocks/>
          </p:cNvSpPr>
          <p:nvPr/>
        </p:nvSpPr>
        <p:spPr>
          <a:xfrm>
            <a:off x="-76200" y="98155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BU</a:t>
            </a:r>
          </a:p>
          <a:p>
            <a:pPr marL="914400">
              <a:lnSpc>
                <a:spcPct val="100000"/>
              </a:lnSpc>
              <a:spcBef>
                <a:spcPts val="600"/>
              </a:spcBef>
              <a:buClr>
                <a:srgbClr val="66D082"/>
              </a:buClr>
              <a:buSzPct val="110000"/>
              <a:buFontTx/>
              <a:buChar char="◙"/>
            </a:pPr>
            <a:r>
              <a:rPr lang="en-US" sz="1200" dirty="0">
                <a:latin typeface="Askan"/>
              </a:rPr>
              <a:t>Paper, ChatGPT (Admir)</a:t>
            </a:r>
          </a:p>
          <a:p>
            <a:pPr marL="914400">
              <a:lnSpc>
                <a:spcPct val="100000"/>
              </a:lnSpc>
              <a:spcBef>
                <a:spcPts val="600"/>
              </a:spcBef>
              <a:buClr>
                <a:srgbClr val="66D082"/>
              </a:buClr>
              <a:buSzPct val="110000"/>
              <a:buFontTx/>
              <a:buChar char="◙"/>
            </a:pPr>
            <a:r>
              <a:rPr lang="en-US" sz="1200" dirty="0" err="1">
                <a:latin typeface="Askan"/>
              </a:rPr>
              <a:t>Aktienbörse</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Gewinn</a:t>
            </a:r>
            <a:endParaRPr lang="en-US" sz="1200" dirty="0">
              <a:latin typeface="Askan"/>
            </a:endParaRPr>
          </a:p>
        </p:txBody>
      </p:sp>
      <p:graphicFrame>
        <p:nvGraphicFramePr>
          <p:cNvPr id="15" name="Table 14">
            <a:extLst>
              <a:ext uri="{FF2B5EF4-FFF2-40B4-BE49-F238E27FC236}">
                <a16:creationId xmlns:a16="http://schemas.microsoft.com/office/drawing/2014/main" id="{E6623B20-C812-0459-6628-07B06428C6E4}"/>
              </a:ext>
            </a:extLst>
          </p:cNvPr>
          <p:cNvGraphicFramePr>
            <a:graphicFrameLocks noGrp="1"/>
          </p:cNvGraphicFramePr>
          <p:nvPr>
            <p:extLst>
              <p:ext uri="{D42A27DB-BD31-4B8C-83A1-F6EECF244321}">
                <p14:modId xmlns:p14="http://schemas.microsoft.com/office/powerpoint/2010/main" val="3439541163"/>
              </p:ext>
            </p:extLst>
          </p:nvPr>
        </p:nvGraphicFramePr>
        <p:xfrm>
          <a:off x="828630" y="2750804"/>
          <a:ext cx="3110387" cy="3472219"/>
        </p:xfrm>
        <a:graphic>
          <a:graphicData uri="http://schemas.openxmlformats.org/drawingml/2006/table">
            <a:tbl>
              <a:tblPr firstRow="1" bandRow="1">
                <a:tableStyleId>{073A0DAA-6AF3-43AB-8588-CEC1D06C72B9}</a:tableStyleId>
              </a:tblPr>
              <a:tblGrid>
                <a:gridCol w="578987">
                  <a:extLst>
                    <a:ext uri="{9D8B030D-6E8A-4147-A177-3AD203B41FA5}">
                      <a16:colId xmlns:a16="http://schemas.microsoft.com/office/drawing/2014/main" val="1994216922"/>
                    </a:ext>
                  </a:extLst>
                </a:gridCol>
                <a:gridCol w="1265700">
                  <a:extLst>
                    <a:ext uri="{9D8B030D-6E8A-4147-A177-3AD203B41FA5}">
                      <a16:colId xmlns:a16="http://schemas.microsoft.com/office/drawing/2014/main" val="3012118147"/>
                    </a:ext>
                  </a:extLst>
                </a:gridCol>
                <a:gridCol w="1265700">
                  <a:extLst>
                    <a:ext uri="{9D8B030D-6E8A-4147-A177-3AD203B41FA5}">
                      <a16:colId xmlns:a16="http://schemas.microsoft.com/office/drawing/2014/main" val="1849154372"/>
                    </a:ext>
                  </a:extLst>
                </a:gridCol>
              </a:tblGrid>
              <a:tr h="446112">
                <a:tc>
                  <a:txBody>
                    <a:bodyPr/>
                    <a:lstStyle/>
                    <a:p>
                      <a:pPr algn="l"/>
                      <a:r>
                        <a:rPr lang="de-DE" sz="1100" dirty="0">
                          <a:solidFill>
                            <a:schemeClr val="tx1"/>
                          </a:solidFill>
                          <a:latin typeface="Askan"/>
                        </a:rPr>
                        <a:t>Rank</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Name</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Market Cap $</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45362">
                <a:tc>
                  <a:txBody>
                    <a:bodyPr/>
                    <a:lstStyle/>
                    <a:p>
                      <a:pPr algn="l"/>
                      <a:r>
                        <a:rPr lang="de-DE" sz="1100" dirty="0">
                          <a:solidFill>
                            <a:schemeClr val="tx1"/>
                          </a:solidFill>
                          <a:latin typeface="Askan"/>
                        </a:rPr>
                        <a:t>1</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Apple AAPL</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3.668T</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45362">
                <a:tc>
                  <a:txBody>
                    <a:bodyPr/>
                    <a:lstStyle/>
                    <a:p>
                      <a:pPr algn="l"/>
                      <a:r>
                        <a:rPr lang="de-DE" sz="1100" dirty="0">
                          <a:solidFill>
                            <a:schemeClr val="tx1"/>
                          </a:solidFill>
                          <a:latin typeface="Askan"/>
                        </a:rPr>
                        <a:t>2</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NVIDIA NVDA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3.431T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127577321"/>
                  </a:ext>
                </a:extLst>
              </a:tr>
              <a:tr h="245362">
                <a:tc>
                  <a:txBody>
                    <a:bodyPr/>
                    <a:lstStyle/>
                    <a:p>
                      <a:pPr algn="l"/>
                      <a:r>
                        <a:rPr lang="de-DE" sz="1100" dirty="0">
                          <a:solidFill>
                            <a:schemeClr val="tx1"/>
                          </a:solidFill>
                          <a:latin typeface="Askan"/>
                        </a:rPr>
                        <a:t>3</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Microsoft MSFT</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3.156T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45362">
                <a:tc>
                  <a:txBody>
                    <a:bodyPr/>
                    <a:lstStyle/>
                    <a:p>
                      <a:pPr algn="l"/>
                      <a:r>
                        <a:rPr lang="de-DE" sz="1100" b="1" dirty="0">
                          <a:solidFill>
                            <a:schemeClr val="tx1"/>
                          </a:solidFill>
                          <a:highlight>
                            <a:srgbClr val="66D082"/>
                          </a:highlight>
                          <a:latin typeface="Askan"/>
                        </a:rPr>
                        <a:t>4</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chemeClr val="tx1"/>
                          </a:solidFill>
                          <a:highlight>
                            <a:srgbClr val="66D082"/>
                          </a:highlight>
                          <a:latin typeface="Askan"/>
                        </a:rPr>
                        <a:t>Alphabet GOOG</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chemeClr val="tx1"/>
                          </a:solidFill>
                          <a:highlight>
                            <a:srgbClr val="66D082"/>
                          </a:highlight>
                          <a:latin typeface="Askan"/>
                        </a:rPr>
                        <a:t>2.382T</a:t>
                      </a:r>
                      <a:endParaRPr lang="en-US" sz="1100" b="1" dirty="0">
                        <a:solidFill>
                          <a:schemeClr val="tx1"/>
                        </a:solidFill>
                        <a:highlight>
                          <a:srgbClr val="66D082"/>
                        </a:highlight>
                        <a:latin typeface="Askan"/>
                      </a:endParaRPr>
                    </a:p>
                  </a:txBody>
                  <a:tcPr anchor="ctr">
                    <a:solidFill>
                      <a:schemeClr val="bg1"/>
                    </a:solidFill>
                  </a:tcPr>
                </a:tc>
                <a:extLst>
                  <a:ext uri="{0D108BD9-81ED-4DB2-BD59-A6C34878D82A}">
                    <a16:rowId xmlns:a16="http://schemas.microsoft.com/office/drawing/2014/main" val="576592802"/>
                  </a:ext>
                </a:extLst>
              </a:tr>
              <a:tr h="245362">
                <a:tc>
                  <a:txBody>
                    <a:bodyPr/>
                    <a:lstStyle/>
                    <a:p>
                      <a:pPr algn="l"/>
                      <a:r>
                        <a:rPr lang="de-DE" sz="1100" dirty="0">
                          <a:solidFill>
                            <a:schemeClr val="tx1"/>
                          </a:solidFill>
                          <a:latin typeface="Askan"/>
                        </a:rPr>
                        <a:t>5</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Amazon AMZN</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2.335T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107493418"/>
                  </a:ext>
                </a:extLst>
              </a:tr>
              <a:tr h="245362">
                <a:tc>
                  <a:txBody>
                    <a:bodyPr/>
                    <a:lstStyle/>
                    <a:p>
                      <a:pPr algn="l"/>
                      <a:r>
                        <a:rPr lang="de-DE" sz="1100" dirty="0">
                          <a:solidFill>
                            <a:schemeClr val="tx1"/>
                          </a:solidFill>
                          <a:latin typeface="Askan"/>
                        </a:rPr>
                        <a:t>6</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Saudi Aramco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1.802T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401501">
                <a:tc>
                  <a:txBody>
                    <a:bodyPr/>
                    <a:lstStyle/>
                    <a:p>
                      <a:pPr algn="l"/>
                      <a:r>
                        <a:rPr lang="de-DE" sz="1100" dirty="0">
                          <a:solidFill>
                            <a:schemeClr val="tx1"/>
                          </a:solidFill>
                          <a:latin typeface="Askan"/>
                        </a:rPr>
                        <a:t>7</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Meta (Facebook) META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1.541T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r h="245362">
                <a:tc>
                  <a:txBody>
                    <a:bodyPr/>
                    <a:lstStyle/>
                    <a:p>
                      <a:pPr algn="l"/>
                      <a:r>
                        <a:rPr lang="de-DE" sz="1100" dirty="0">
                          <a:solidFill>
                            <a:schemeClr val="tx1"/>
                          </a:solidFill>
                          <a:latin typeface="Askan"/>
                        </a:rPr>
                        <a:t>8</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Tesla TSLA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1.267T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465192420"/>
                  </a:ext>
                </a:extLst>
              </a:tr>
              <a:tr h="245362">
                <a:tc>
                  <a:txBody>
                    <a:bodyPr/>
                    <a:lstStyle/>
                    <a:p>
                      <a:pPr algn="l"/>
                      <a:r>
                        <a:rPr lang="de-DE" sz="1100" dirty="0">
                          <a:solidFill>
                            <a:schemeClr val="tx1"/>
                          </a:solidFill>
                          <a:latin typeface="Askan"/>
                        </a:rPr>
                        <a:t>9</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Broadcom AVGO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1.074T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782700371"/>
                  </a:ext>
                </a:extLst>
              </a:tr>
              <a:tr h="245362">
                <a:tc>
                  <a:txBody>
                    <a:bodyPr/>
                    <a:lstStyle/>
                    <a:p>
                      <a:pPr algn="l"/>
                      <a:r>
                        <a:rPr lang="de-DE" sz="1100" dirty="0">
                          <a:solidFill>
                            <a:schemeClr val="tx1"/>
                          </a:solidFill>
                          <a:latin typeface="Askan"/>
                        </a:rPr>
                        <a:t>10</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TSMC TSM</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1.074T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865458927"/>
                  </a:ext>
                </a:extLst>
              </a:tr>
              <a:tr h="267667">
                <a:tc>
                  <a:txBody>
                    <a:bodyPr/>
                    <a:lstStyle/>
                    <a:p>
                      <a:pPr algn="l"/>
                      <a:r>
                        <a:rPr lang="de-DE" sz="1100" b="1" dirty="0">
                          <a:solidFill>
                            <a:schemeClr val="tx1"/>
                          </a:solidFill>
                          <a:latin typeface="Askan"/>
                        </a:rPr>
                        <a:t>Total</a:t>
                      </a:r>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tc>
                  <a:txBody>
                    <a:bodyPr/>
                    <a:lstStyle/>
                    <a:p>
                      <a:pPr algn="l"/>
                      <a:r>
                        <a:rPr lang="de-DE" sz="1100" b="1" dirty="0">
                          <a:solidFill>
                            <a:schemeClr val="tx1"/>
                          </a:solidFill>
                          <a:latin typeface="Askan"/>
                        </a:rPr>
                        <a:t>21.730T</a:t>
                      </a:r>
                      <a:endParaRPr lang="en-US" sz="1100" b="1" dirty="0">
                        <a:solidFill>
                          <a:schemeClr val="tx1"/>
                        </a:solidFill>
                        <a:latin typeface="Askan"/>
                      </a:endParaRPr>
                    </a:p>
                  </a:txBody>
                  <a:tcPr anchor="ctr">
                    <a:solidFill>
                      <a:schemeClr val="bg1"/>
                    </a:solidFill>
                  </a:tcPr>
                </a:tc>
                <a:extLst>
                  <a:ext uri="{0D108BD9-81ED-4DB2-BD59-A6C34878D82A}">
                    <a16:rowId xmlns:a16="http://schemas.microsoft.com/office/drawing/2014/main" val="749651342"/>
                  </a:ext>
                </a:extLst>
              </a:tr>
            </a:tbl>
          </a:graphicData>
        </a:graphic>
      </p:graphicFrame>
      <p:sp>
        <p:nvSpPr>
          <p:cNvPr id="17" name="TextBox 16">
            <a:extLst>
              <a:ext uri="{FF2B5EF4-FFF2-40B4-BE49-F238E27FC236}">
                <a16:creationId xmlns:a16="http://schemas.microsoft.com/office/drawing/2014/main" id="{FD3738F0-19CB-092C-F927-37C8855E9BA1}"/>
              </a:ext>
            </a:extLst>
          </p:cNvPr>
          <p:cNvSpPr txBox="1"/>
          <p:nvPr/>
        </p:nvSpPr>
        <p:spPr>
          <a:xfrm>
            <a:off x="838200" y="6223023"/>
            <a:ext cx="8877300" cy="338554"/>
          </a:xfrm>
          <a:prstGeom prst="rect">
            <a:avLst/>
          </a:prstGeom>
          <a:noFill/>
        </p:spPr>
        <p:txBody>
          <a:bodyPr wrap="square">
            <a:spAutoFit/>
          </a:bodyPr>
          <a:lstStyle/>
          <a:p>
            <a:r>
              <a:rPr lang="en-US" sz="800" dirty="0">
                <a:latin typeface="Askan"/>
              </a:rPr>
              <a:t>Stand: 09/01/2025 </a:t>
            </a:r>
            <a:r>
              <a:rPr lang="en-US" sz="800" dirty="0">
                <a:latin typeface="Askan"/>
                <a:hlinkClick r:id="rId5"/>
              </a:rPr>
              <a:t>https://companiesmarketcap.com/</a:t>
            </a:r>
            <a:endParaRPr lang="en-US" sz="800" dirty="0">
              <a:latin typeface="Askan"/>
            </a:endParaRPr>
          </a:p>
          <a:p>
            <a:r>
              <a:rPr lang="en-US" sz="800" dirty="0">
                <a:latin typeface="Askan"/>
              </a:rPr>
              <a:t>Billion (T)= </a:t>
            </a:r>
            <a:r>
              <a:rPr lang="en-US" sz="800" b="1" i="0" dirty="0">
                <a:solidFill>
                  <a:srgbClr val="1F1F1F"/>
                </a:solidFill>
                <a:effectLst/>
                <a:latin typeface="Google Sans"/>
              </a:rPr>
              <a:t>1 000 000 000 000</a:t>
            </a:r>
            <a:endParaRPr lang="en-US" sz="800" dirty="0">
              <a:latin typeface="Askan"/>
            </a:endParaRPr>
          </a:p>
        </p:txBody>
      </p:sp>
      <p:sp>
        <p:nvSpPr>
          <p:cNvPr id="8" name="Titel 1">
            <a:extLst>
              <a:ext uri="{FF2B5EF4-FFF2-40B4-BE49-F238E27FC236}">
                <a16:creationId xmlns:a16="http://schemas.microsoft.com/office/drawing/2014/main" id="{F6B99418-85DA-9AEF-B872-11FDDD62FF1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Am 9. Januar 2025 betrug die Gesamtmarktkapitalisierung der Top 10 Unternehmen weltweit etwa 21,730 Billionen US-Dollar. </a:t>
            </a:r>
          </a:p>
        </p:txBody>
      </p:sp>
    </p:spTree>
    <p:extLst>
      <p:ext uri="{BB962C8B-B14F-4D97-AF65-F5344CB8AC3E}">
        <p14:creationId xmlns:p14="http://schemas.microsoft.com/office/powerpoint/2010/main" val="425787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25BE7-7AFB-470C-97F6-53AC943ED82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FD2E471-DB0E-D353-2FB2-957DD6C5348D}"/>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artisticPhotocopy/>
                    </a14:imgEffect>
                  </a14:imgLayer>
                </a14:imgProps>
              </a:ext>
            </a:extLst>
          </a:blip>
          <a:srcRect l="37544"/>
          <a:stretch/>
        </p:blipFill>
        <p:spPr>
          <a:xfrm>
            <a:off x="10268738" y="-95881"/>
            <a:ext cx="8280904" cy="7290914"/>
          </a:xfrm>
          <a:custGeom>
            <a:avLst/>
            <a:gdLst>
              <a:gd name="connsiteX0" fmla="*/ 1221254 w 8280904"/>
              <a:gd name="connsiteY0" fmla="*/ 0 h 7290914"/>
              <a:gd name="connsiteX1" fmla="*/ 8280904 w 8280904"/>
              <a:gd name="connsiteY1" fmla="*/ 0 h 7290914"/>
              <a:gd name="connsiteX2" fmla="*/ 8280904 w 8280904"/>
              <a:gd name="connsiteY2" fmla="*/ 7290914 h 7290914"/>
              <a:gd name="connsiteX3" fmla="*/ 0 w 8280904"/>
              <a:gd name="connsiteY3" fmla="*/ 7290914 h 7290914"/>
            </a:gdLst>
            <a:ahLst/>
            <a:cxnLst>
              <a:cxn ang="0">
                <a:pos x="connsiteX0" y="connsiteY0"/>
              </a:cxn>
              <a:cxn ang="0">
                <a:pos x="connsiteX1" y="connsiteY1"/>
              </a:cxn>
              <a:cxn ang="0">
                <a:pos x="connsiteX2" y="connsiteY2"/>
              </a:cxn>
              <a:cxn ang="0">
                <a:pos x="connsiteX3" y="connsiteY3"/>
              </a:cxn>
            </a:cxnLst>
            <a:rect l="l" t="t" r="r" b="b"/>
            <a:pathLst>
              <a:path w="8280904" h="7290914">
                <a:moveTo>
                  <a:pt x="1221254" y="0"/>
                </a:moveTo>
                <a:lnTo>
                  <a:pt x="8280904" y="0"/>
                </a:lnTo>
                <a:lnTo>
                  <a:pt x="8280904" y="7290914"/>
                </a:lnTo>
                <a:lnTo>
                  <a:pt x="0" y="7290914"/>
                </a:lnTo>
                <a:close/>
              </a:path>
            </a:pathLst>
          </a:custGeom>
        </p:spPr>
      </p:pic>
      <p:sp>
        <p:nvSpPr>
          <p:cNvPr id="4" name="Foliennummernplatzhalter 3">
            <a:extLst>
              <a:ext uri="{FF2B5EF4-FFF2-40B4-BE49-F238E27FC236}">
                <a16:creationId xmlns:a16="http://schemas.microsoft.com/office/drawing/2014/main" id="{6D6ADCAB-5A54-BB70-543E-44FFA6638538}"/>
              </a:ext>
            </a:extLst>
          </p:cNvPr>
          <p:cNvSpPr>
            <a:spLocks noGrp="1"/>
          </p:cNvSpPr>
          <p:nvPr>
            <p:ph type="sldNum" sz="quarter" idx="12"/>
          </p:nvPr>
        </p:nvSpPr>
        <p:spPr/>
        <p:txBody>
          <a:bodyPr/>
          <a:lstStyle/>
          <a:p>
            <a:fld id="{B01D1D1E-D4F6-4C1C-B7C7-8D49125CABEB}" type="slidenum">
              <a:rPr lang="de-DE" sz="1000" smtClean="0">
                <a:latin typeface="Askan"/>
              </a:rPr>
              <a:t>7</a:t>
            </a:fld>
            <a:endParaRPr lang="de-DE" sz="1000" dirty="0">
              <a:latin typeface="Askan"/>
            </a:endParaRPr>
          </a:p>
        </p:txBody>
      </p:sp>
      <p:sp>
        <p:nvSpPr>
          <p:cNvPr id="5" name="Fußzeilenplatzhalter 4">
            <a:extLst>
              <a:ext uri="{FF2B5EF4-FFF2-40B4-BE49-F238E27FC236}">
                <a16:creationId xmlns:a16="http://schemas.microsoft.com/office/drawing/2014/main" id="{4DC227BE-6138-348B-AED3-5E9FCC9BAB2A}"/>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334B62F-C6BC-02D7-F513-4030CF0EAF1F}"/>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Data Understanding</a:t>
            </a:r>
          </a:p>
        </p:txBody>
      </p:sp>
      <p:sp>
        <p:nvSpPr>
          <p:cNvPr id="7" name="Rechteck: eine Ecke abgeschnitten 190">
            <a:extLst>
              <a:ext uri="{FF2B5EF4-FFF2-40B4-BE49-F238E27FC236}">
                <a16:creationId xmlns:a16="http://schemas.microsoft.com/office/drawing/2014/main" id="{DC62D95A-E253-2033-E404-BBD75F914261}"/>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0" name="Table 9">
            <a:extLst>
              <a:ext uri="{FF2B5EF4-FFF2-40B4-BE49-F238E27FC236}">
                <a16:creationId xmlns:a16="http://schemas.microsoft.com/office/drawing/2014/main" id="{AD8BA2B8-934B-B51B-BB90-94FD4F95A72C}"/>
              </a:ext>
            </a:extLst>
          </p:cNvPr>
          <p:cNvGraphicFramePr>
            <a:graphicFrameLocks noGrp="1"/>
          </p:cNvGraphicFramePr>
          <p:nvPr>
            <p:extLst>
              <p:ext uri="{D42A27DB-BD31-4B8C-83A1-F6EECF244321}">
                <p14:modId xmlns:p14="http://schemas.microsoft.com/office/powerpoint/2010/main" val="4205243814"/>
              </p:ext>
            </p:extLst>
          </p:nvPr>
        </p:nvGraphicFramePr>
        <p:xfrm>
          <a:off x="838200" y="1242559"/>
          <a:ext cx="1371600" cy="2072640"/>
        </p:xfrm>
        <a:graphic>
          <a:graphicData uri="http://schemas.openxmlformats.org/drawingml/2006/table">
            <a:tbl>
              <a:tblPr firstRow="1" bandRow="1">
                <a:tableStyleId>{073A0DAA-6AF3-43AB-8588-CEC1D06C72B9}</a:tableStyleId>
              </a:tblPr>
              <a:tblGrid>
                <a:gridCol w="1371600">
                  <a:extLst>
                    <a:ext uri="{9D8B030D-6E8A-4147-A177-3AD203B41FA5}">
                      <a16:colId xmlns:a16="http://schemas.microsoft.com/office/drawing/2014/main" val="1994216922"/>
                    </a:ext>
                  </a:extLst>
                </a:gridCol>
              </a:tblGrid>
              <a:tr h="202582">
                <a:tc>
                  <a:txBody>
                    <a:bodyPr/>
                    <a:lstStyle/>
                    <a:p>
                      <a:pPr algn="l"/>
                      <a:r>
                        <a:rPr lang="de-DE" sz="1100" dirty="0">
                          <a:solidFill>
                            <a:schemeClr val="tx1"/>
                          </a:solidFill>
                          <a:latin typeface="Askan"/>
                        </a:rPr>
                        <a:t>Branchen</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02582">
                <a:tc>
                  <a:txBody>
                    <a:bodyPr/>
                    <a:lstStyle/>
                    <a:p>
                      <a:pPr algn="l"/>
                      <a:r>
                        <a:rPr lang="de-DE" sz="1100" dirty="0">
                          <a:solidFill>
                            <a:schemeClr val="tx1"/>
                          </a:solidFill>
                          <a:latin typeface="Askan"/>
                        </a:rPr>
                        <a:t>Finanzwesen</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02582">
                <a:tc>
                  <a:txBody>
                    <a:bodyPr/>
                    <a:lstStyle/>
                    <a:p>
                      <a:pPr algn="l"/>
                      <a:r>
                        <a:rPr lang="de-DE" sz="1100" b="1" dirty="0">
                          <a:solidFill>
                            <a:schemeClr val="tx1"/>
                          </a:solidFill>
                          <a:highlight>
                            <a:srgbClr val="66D082"/>
                          </a:highlight>
                          <a:latin typeface="Askan"/>
                        </a:rPr>
                        <a:t>Technologie</a:t>
                      </a:r>
                      <a:endParaRPr lang="en-US" sz="1100" b="1" dirty="0">
                        <a:solidFill>
                          <a:schemeClr val="tx1"/>
                        </a:solidFill>
                        <a:highlight>
                          <a:srgbClr val="66D082"/>
                        </a:highlight>
                        <a:latin typeface="Askan"/>
                      </a:endParaRPr>
                    </a:p>
                  </a:txBody>
                  <a:tcPr anchor="ctr">
                    <a:solidFill>
                      <a:schemeClr val="bg1"/>
                    </a:solidFill>
                  </a:tcPr>
                </a:tc>
                <a:extLst>
                  <a:ext uri="{0D108BD9-81ED-4DB2-BD59-A6C34878D82A}">
                    <a16:rowId xmlns:a16="http://schemas.microsoft.com/office/drawing/2014/main" val="3127577321"/>
                  </a:ext>
                </a:extLst>
              </a:tr>
              <a:tr h="202582">
                <a:tc>
                  <a:txBody>
                    <a:bodyPr/>
                    <a:lstStyle/>
                    <a:p>
                      <a:pPr algn="l"/>
                      <a:r>
                        <a:rPr lang="de-DE" sz="1100" dirty="0">
                          <a:solidFill>
                            <a:schemeClr val="tx1"/>
                          </a:solidFill>
                          <a:latin typeface="Askan"/>
                        </a:rPr>
                        <a:t>Dienstleistung</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02582">
                <a:tc>
                  <a:txBody>
                    <a:bodyPr/>
                    <a:lstStyle/>
                    <a:p>
                      <a:pPr algn="l"/>
                      <a:r>
                        <a:rPr lang="de-DE" sz="1100" dirty="0">
                          <a:solidFill>
                            <a:schemeClr val="tx1"/>
                          </a:solidFill>
                          <a:latin typeface="Askan"/>
                        </a:rPr>
                        <a:t>Gesundheitswesen</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576592802"/>
                  </a:ext>
                </a:extLst>
              </a:tr>
              <a:tr h="202582">
                <a:tc>
                  <a:txBody>
                    <a:bodyPr/>
                    <a:lstStyle/>
                    <a:p>
                      <a:pPr algn="l"/>
                      <a:r>
                        <a:rPr lang="de-DE" sz="1100" dirty="0">
                          <a:solidFill>
                            <a:schemeClr val="tx1"/>
                          </a:solidFill>
                          <a:latin typeface="Askan"/>
                        </a:rPr>
                        <a:t>Mischkonzerne</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107493418"/>
                  </a:ext>
                </a:extLst>
              </a:tr>
              <a:tr h="202582">
                <a:tc>
                  <a:txBody>
                    <a:bodyPr/>
                    <a:lstStyle/>
                    <a:p>
                      <a:pPr algn="l"/>
                      <a:r>
                        <a:rPr lang="de-DE" sz="1100" dirty="0">
                          <a:solidFill>
                            <a:schemeClr val="tx1"/>
                          </a:solidFill>
                          <a:latin typeface="Askan"/>
                        </a:rPr>
                        <a: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202582">
                <a:tc>
                  <a:txBody>
                    <a:bodyPr/>
                    <a:lstStyle/>
                    <a:p>
                      <a:pPr algn="l"/>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bl>
          </a:graphicData>
        </a:graphic>
      </p:graphicFrame>
      <p:pic>
        <p:nvPicPr>
          <p:cNvPr id="1026" name="Picture 2">
            <a:extLst>
              <a:ext uri="{FF2B5EF4-FFF2-40B4-BE49-F238E27FC236}">
                <a16:creationId xmlns:a16="http://schemas.microsoft.com/office/drawing/2014/main" id="{6010D684-71E9-D801-0ABC-D199C91C1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042" y="3613029"/>
            <a:ext cx="1405924"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727F034-38A8-C36A-5258-1146CA267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9463" y="3931674"/>
            <a:ext cx="2352542" cy="497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099224-D40F-EC2B-D4A3-085BCFA53F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5894" y="5934518"/>
            <a:ext cx="1465408" cy="3553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D179269-B6C7-1927-81D0-22A7026E0C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3125" y="4571061"/>
            <a:ext cx="1998454" cy="6042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pple logo - Kostenlose logo-Icons">
            <a:extLst>
              <a:ext uri="{FF2B5EF4-FFF2-40B4-BE49-F238E27FC236}">
                <a16:creationId xmlns:a16="http://schemas.microsoft.com/office/drawing/2014/main" id="{BFD5A2AD-984C-3805-966A-2EBFD72F6E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7218" y="4733580"/>
            <a:ext cx="1188720"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730676F2-4F68-1FEA-1AFC-B1AFF40C50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3795" y="3066547"/>
            <a:ext cx="1099880" cy="8102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DA59124-C1EC-2CD2-7789-FE43AB37E7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2430" y="5383131"/>
            <a:ext cx="2010320" cy="11308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Saudi Aramco Logo and symbol, meaning, history, PNG">
            <a:extLst>
              <a:ext uri="{FF2B5EF4-FFF2-40B4-BE49-F238E27FC236}">
                <a16:creationId xmlns:a16="http://schemas.microsoft.com/office/drawing/2014/main" id="{C46A669D-BC9B-747E-3932-217F87FFA8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964" y="4209759"/>
            <a:ext cx="2335986" cy="131399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1000B7A5-7D60-5615-F952-0F17DBBBC9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9994" y="5471662"/>
            <a:ext cx="1159350" cy="901276"/>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a:extLst>
              <a:ext uri="{FF2B5EF4-FFF2-40B4-BE49-F238E27FC236}">
                <a16:creationId xmlns:a16="http://schemas.microsoft.com/office/drawing/2014/main" id="{38FE7D74-3B6B-0FFB-4B65-548168410CC3}"/>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Am 30. Dezember 2016 betrug die Gesamtmarktkapitalisierung der zur Analysierende Unternehmen weltweit etwa 3,034 Billionen US-Dollar. </a:t>
            </a:r>
          </a:p>
        </p:txBody>
      </p:sp>
      <p:pic>
        <p:nvPicPr>
          <p:cNvPr id="1062" name="Picture 38">
            <a:extLst>
              <a:ext uri="{FF2B5EF4-FFF2-40B4-BE49-F238E27FC236}">
                <a16:creationId xmlns:a16="http://schemas.microsoft.com/office/drawing/2014/main" id="{DE2A13BB-F62A-D849-DD6D-3DB970EBB4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17808" y="5321385"/>
            <a:ext cx="2397718" cy="32968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CCDCFDB-83CA-6EBD-2E18-1C49C1A6072E}"/>
              </a:ext>
            </a:extLst>
          </p:cNvPr>
          <p:cNvGrpSpPr/>
          <p:nvPr/>
        </p:nvGrpSpPr>
        <p:grpSpPr>
          <a:xfrm>
            <a:off x="5599407" y="1423493"/>
            <a:ext cx="1987862" cy="1051814"/>
            <a:chOff x="3765874" y="1107312"/>
            <a:chExt cx="3600329" cy="1905000"/>
          </a:xfrm>
        </p:grpSpPr>
        <p:pic>
          <p:nvPicPr>
            <p:cNvPr id="1072" name="Picture 48" descr="Timeline Icons - Free SVG &amp; PNG Timeline Images - Noun Project">
              <a:extLst>
                <a:ext uri="{FF2B5EF4-FFF2-40B4-BE49-F238E27FC236}">
                  <a16:creationId xmlns:a16="http://schemas.microsoft.com/office/drawing/2014/main" id="{C2D8DB95-4E83-69C8-0A24-E4D72EB6A4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5874" y="110731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8" descr="Timeline Icons - Free SVG &amp; PNG Timeline Images - Noun Project">
              <a:extLst>
                <a:ext uri="{FF2B5EF4-FFF2-40B4-BE49-F238E27FC236}">
                  <a16:creationId xmlns:a16="http://schemas.microsoft.com/office/drawing/2014/main" id="{A3DFF3A7-70F9-B6DA-AC46-278387861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800000">
              <a:off x="5461203" y="1107312"/>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698BD67C-78B5-9429-263E-DB8D09194E8C}"/>
              </a:ext>
            </a:extLst>
          </p:cNvPr>
          <p:cNvSpPr txBox="1"/>
          <p:nvPr/>
        </p:nvSpPr>
        <p:spPr>
          <a:xfrm>
            <a:off x="5457243" y="2060701"/>
            <a:ext cx="689083" cy="215444"/>
          </a:xfrm>
          <a:prstGeom prst="rect">
            <a:avLst/>
          </a:prstGeom>
          <a:noFill/>
        </p:spPr>
        <p:txBody>
          <a:bodyPr wrap="square">
            <a:spAutoFit/>
          </a:bodyPr>
          <a:lstStyle/>
          <a:p>
            <a:r>
              <a:rPr lang="de-DE" sz="800" b="1" dirty="0">
                <a:solidFill>
                  <a:schemeClr val="tx1"/>
                </a:solidFill>
                <a:highlight>
                  <a:srgbClr val="CFEFDA"/>
                </a:highlight>
                <a:latin typeface="Askan"/>
              </a:rPr>
              <a:t>01.01.2014</a:t>
            </a:r>
            <a:r>
              <a:rPr lang="de-DE" sz="800" dirty="0">
                <a:solidFill>
                  <a:schemeClr val="tx1"/>
                </a:solidFill>
                <a:highlight>
                  <a:srgbClr val="CFEFDA"/>
                </a:highlight>
                <a:latin typeface="Askan"/>
              </a:rPr>
              <a:t>.</a:t>
            </a:r>
            <a:endParaRPr lang="en-US" sz="800" dirty="0">
              <a:highlight>
                <a:srgbClr val="CFEFDA"/>
              </a:highlight>
            </a:endParaRPr>
          </a:p>
        </p:txBody>
      </p:sp>
      <p:sp>
        <p:nvSpPr>
          <p:cNvPr id="26" name="TextBox 25">
            <a:extLst>
              <a:ext uri="{FF2B5EF4-FFF2-40B4-BE49-F238E27FC236}">
                <a16:creationId xmlns:a16="http://schemas.microsoft.com/office/drawing/2014/main" id="{D7BDEFC4-3367-51CD-2FC6-0E3E7B57D2E4}"/>
              </a:ext>
            </a:extLst>
          </p:cNvPr>
          <p:cNvSpPr txBox="1"/>
          <p:nvPr/>
        </p:nvSpPr>
        <p:spPr>
          <a:xfrm>
            <a:off x="7034700" y="1612906"/>
            <a:ext cx="689083" cy="215444"/>
          </a:xfrm>
          <a:prstGeom prst="rect">
            <a:avLst/>
          </a:prstGeom>
          <a:noFill/>
        </p:spPr>
        <p:txBody>
          <a:bodyPr wrap="square">
            <a:spAutoFit/>
          </a:bodyPr>
          <a:lstStyle/>
          <a:p>
            <a:r>
              <a:rPr lang="de-DE" sz="800" b="1" dirty="0">
                <a:solidFill>
                  <a:schemeClr val="tx1"/>
                </a:solidFill>
                <a:highlight>
                  <a:srgbClr val="CFEFDA"/>
                </a:highlight>
                <a:latin typeface="Askan"/>
              </a:rPr>
              <a:t>31.12.2016</a:t>
            </a:r>
            <a:r>
              <a:rPr lang="de-DE" sz="800" dirty="0">
                <a:solidFill>
                  <a:schemeClr val="tx1"/>
                </a:solidFill>
                <a:highlight>
                  <a:srgbClr val="CFEFDA"/>
                </a:highlight>
                <a:latin typeface="Askan"/>
              </a:rPr>
              <a:t>.</a:t>
            </a:r>
            <a:endParaRPr lang="en-US" sz="800" dirty="0">
              <a:highlight>
                <a:srgbClr val="CFEFDA"/>
              </a:highlight>
            </a:endParaRPr>
          </a:p>
        </p:txBody>
      </p:sp>
      <p:pic>
        <p:nvPicPr>
          <p:cNvPr id="1074" name="Picture 50" descr="GitHub logo PNG transparent image download, size: 1150x465px">
            <a:extLst>
              <a:ext uri="{FF2B5EF4-FFF2-40B4-BE49-F238E27FC236}">
                <a16:creationId xmlns:a16="http://schemas.microsoft.com/office/drawing/2014/main" id="{251D655E-A12C-B29C-2C88-8A5D79EEF85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1710" y="1612906"/>
            <a:ext cx="1338378" cy="54117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FE0E0015-7B54-E8AE-EB63-979E21535A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1281" y="1449992"/>
            <a:ext cx="800392" cy="8003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rbiges Google Logo Icon als PNG, SVG">
            <a:extLst>
              <a:ext uri="{FF2B5EF4-FFF2-40B4-BE49-F238E27FC236}">
                <a16:creationId xmlns:a16="http://schemas.microsoft.com/office/drawing/2014/main" id="{1404CF76-244C-6DE4-849A-859429F89C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8796" y="2739004"/>
            <a:ext cx="1594858" cy="159485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CA472C1-5956-4A90-91CD-DD8B4EB8447A}"/>
              </a:ext>
            </a:extLst>
          </p:cNvPr>
          <p:cNvSpPr txBox="1"/>
          <p:nvPr/>
        </p:nvSpPr>
        <p:spPr>
          <a:xfrm>
            <a:off x="8274434" y="1870029"/>
            <a:ext cx="906408" cy="307777"/>
          </a:xfrm>
          <a:prstGeom prst="rect">
            <a:avLst/>
          </a:prstGeom>
          <a:noFill/>
        </p:spPr>
        <p:txBody>
          <a:bodyPr wrap="square">
            <a:spAutoFit/>
          </a:bodyPr>
          <a:lstStyle/>
          <a:p>
            <a:r>
              <a:rPr lang="en-US" sz="1400" b="1" dirty="0" err="1">
                <a:latin typeface="Askan"/>
              </a:rPr>
              <a:t>Aktien</a:t>
            </a:r>
            <a:endParaRPr lang="en-US" sz="1400" b="1" dirty="0">
              <a:latin typeface="Askan"/>
            </a:endParaRPr>
          </a:p>
        </p:txBody>
      </p:sp>
      <p:pic>
        <p:nvPicPr>
          <p:cNvPr id="1080" name="Picture 56" descr="Infinity symbol PNG transparent image download, size ...">
            <a:extLst>
              <a:ext uri="{FF2B5EF4-FFF2-40B4-BE49-F238E27FC236}">
                <a16:creationId xmlns:a16="http://schemas.microsoft.com/office/drawing/2014/main" id="{4C81EEDC-7272-0F57-5D52-163DFD475EB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flipV="1">
            <a:off x="7698790" y="1721140"/>
            <a:ext cx="541170" cy="3247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6" descr="Infinity symbol PNG transparent image download, size ...">
            <a:extLst>
              <a:ext uri="{FF2B5EF4-FFF2-40B4-BE49-F238E27FC236}">
                <a16:creationId xmlns:a16="http://schemas.microsoft.com/office/drawing/2014/main" id="{D9D8F45C-B7F2-9160-19C9-709E09E69C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flipV="1">
            <a:off x="7935419" y="1721140"/>
            <a:ext cx="541170" cy="324702"/>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Twitter X Logo PNG With Transparent Background">
            <a:extLst>
              <a:ext uri="{FF2B5EF4-FFF2-40B4-BE49-F238E27FC236}">
                <a16:creationId xmlns:a16="http://schemas.microsoft.com/office/drawing/2014/main" id="{D01D36D1-AA3B-8DA5-4686-E00C629AA22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9075116" y="1592104"/>
            <a:ext cx="555850" cy="555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Table 33">
            <a:extLst>
              <a:ext uri="{FF2B5EF4-FFF2-40B4-BE49-F238E27FC236}">
                <a16:creationId xmlns:a16="http://schemas.microsoft.com/office/drawing/2014/main" id="{FA424152-A86D-7625-D413-7FC06B55B292}"/>
              </a:ext>
            </a:extLst>
          </p:cNvPr>
          <p:cNvGraphicFramePr>
            <a:graphicFrameLocks noGrp="1"/>
          </p:cNvGraphicFramePr>
          <p:nvPr>
            <p:extLst>
              <p:ext uri="{D42A27DB-BD31-4B8C-83A1-F6EECF244321}">
                <p14:modId xmlns:p14="http://schemas.microsoft.com/office/powerpoint/2010/main" val="1842456719"/>
              </p:ext>
            </p:extLst>
          </p:nvPr>
        </p:nvGraphicFramePr>
        <p:xfrm>
          <a:off x="828630" y="2750804"/>
          <a:ext cx="3651695" cy="3614640"/>
        </p:xfrm>
        <a:graphic>
          <a:graphicData uri="http://schemas.openxmlformats.org/drawingml/2006/table">
            <a:tbl>
              <a:tblPr firstRow="1" bandRow="1">
                <a:tableStyleId>{073A0DAA-6AF3-43AB-8588-CEC1D06C72B9}</a:tableStyleId>
              </a:tblPr>
              <a:tblGrid>
                <a:gridCol w="679749">
                  <a:extLst>
                    <a:ext uri="{9D8B030D-6E8A-4147-A177-3AD203B41FA5}">
                      <a16:colId xmlns:a16="http://schemas.microsoft.com/office/drawing/2014/main" val="1994216922"/>
                    </a:ext>
                  </a:extLst>
                </a:gridCol>
                <a:gridCol w="1485973">
                  <a:extLst>
                    <a:ext uri="{9D8B030D-6E8A-4147-A177-3AD203B41FA5}">
                      <a16:colId xmlns:a16="http://schemas.microsoft.com/office/drawing/2014/main" val="3012118147"/>
                    </a:ext>
                  </a:extLst>
                </a:gridCol>
                <a:gridCol w="1485973">
                  <a:extLst>
                    <a:ext uri="{9D8B030D-6E8A-4147-A177-3AD203B41FA5}">
                      <a16:colId xmlns:a16="http://schemas.microsoft.com/office/drawing/2014/main" val="1849154372"/>
                    </a:ext>
                  </a:extLst>
                </a:gridCol>
              </a:tblGrid>
              <a:tr h="446112">
                <a:tc>
                  <a:txBody>
                    <a:bodyPr/>
                    <a:lstStyle/>
                    <a:p>
                      <a:pPr algn="l"/>
                      <a:r>
                        <a:rPr lang="de-DE" sz="1100">
                          <a:solidFill>
                            <a:schemeClr val="tx1"/>
                          </a:solidFill>
                          <a:latin typeface="Askan"/>
                        </a:rPr>
                        <a:t>Rank</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Name</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Market Cap in mil$</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45362">
                <a:tc>
                  <a:txBody>
                    <a:bodyPr/>
                    <a:lstStyle/>
                    <a:p>
                      <a:pPr algn="l"/>
                      <a:r>
                        <a:rPr lang="de-DE" sz="1100">
                          <a:solidFill>
                            <a:schemeClr val="tx1"/>
                          </a:solidFill>
                          <a:latin typeface="Askan"/>
                        </a:rPr>
                        <a:t>1</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Apple Inc. AAPL</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608.96T</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45362">
                <a:tc>
                  <a:txBody>
                    <a:bodyPr/>
                    <a:lstStyle/>
                    <a:p>
                      <a:pPr algn="l"/>
                      <a:r>
                        <a:rPr lang="de-DE" sz="1100">
                          <a:solidFill>
                            <a:schemeClr val="tx1"/>
                          </a:solidFill>
                          <a:latin typeface="Askan"/>
                        </a:rPr>
                        <a:t>2</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Amazon Inc. AMZN</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364.43T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127577321"/>
                  </a:ext>
                </a:extLst>
              </a:tr>
              <a:tr h="245362">
                <a:tc>
                  <a:txBody>
                    <a:bodyPr/>
                    <a:lstStyle/>
                    <a:p>
                      <a:pPr algn="l"/>
                      <a:r>
                        <a:rPr lang="de-DE" sz="1100">
                          <a:solidFill>
                            <a:schemeClr val="tx1"/>
                          </a:solidFill>
                          <a:latin typeface="Askan"/>
                        </a:rPr>
                        <a:t>3</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Cisco Systems CSCO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118.57T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45362">
                <a:tc>
                  <a:txBody>
                    <a:bodyPr/>
                    <a:lstStyle/>
                    <a:p>
                      <a:pPr algn="l"/>
                      <a:r>
                        <a:rPr lang="de-DE" sz="1100" b="0">
                          <a:solidFill>
                            <a:schemeClr val="tx1"/>
                          </a:solidFill>
                          <a:latin typeface="Askan"/>
                        </a:rPr>
                        <a:t>4</a:t>
                      </a:r>
                      <a:endParaRPr lang="en-US" sz="1100" b="0" dirty="0">
                        <a:solidFill>
                          <a:schemeClr val="tx1"/>
                        </a:solidFill>
                        <a:latin typeface="Askan"/>
                      </a:endParaRPr>
                    </a:p>
                  </a:txBody>
                  <a:tcPr anchor="ctr">
                    <a:solidFill>
                      <a:schemeClr val="bg1"/>
                    </a:solidFill>
                  </a:tcPr>
                </a:tc>
                <a:tc>
                  <a:txBody>
                    <a:bodyPr/>
                    <a:lstStyle/>
                    <a:p>
                      <a:pPr algn="l"/>
                      <a:r>
                        <a:rPr lang="de-DE" sz="1100" b="0" dirty="0">
                          <a:solidFill>
                            <a:schemeClr val="tx1"/>
                          </a:solidFill>
                          <a:latin typeface="Askan"/>
                        </a:rPr>
                        <a:t>Meta Platforms FB</a:t>
                      </a:r>
                      <a:endParaRPr lang="en-US" sz="1100" b="0" dirty="0">
                        <a:solidFill>
                          <a:schemeClr val="tx1"/>
                        </a:solidFill>
                        <a:latin typeface="Askan"/>
                      </a:endParaRPr>
                    </a:p>
                  </a:txBody>
                  <a:tcPr anchor="ctr">
                    <a:solidFill>
                      <a:schemeClr val="bg1"/>
                    </a:solidFill>
                  </a:tcPr>
                </a:tc>
                <a:tc>
                  <a:txBody>
                    <a:bodyPr/>
                    <a:lstStyle/>
                    <a:p>
                      <a:pPr algn="l"/>
                      <a:r>
                        <a:rPr lang="de-DE" sz="1100" b="0" dirty="0">
                          <a:solidFill>
                            <a:schemeClr val="tx1"/>
                          </a:solidFill>
                          <a:latin typeface="Askan"/>
                        </a:rPr>
                        <a:t>336.73T</a:t>
                      </a:r>
                      <a:endParaRPr lang="en-US" sz="1100" b="0" dirty="0">
                        <a:solidFill>
                          <a:schemeClr val="tx1"/>
                        </a:solidFill>
                        <a:latin typeface="Askan"/>
                      </a:endParaRPr>
                    </a:p>
                  </a:txBody>
                  <a:tcPr anchor="ctr">
                    <a:solidFill>
                      <a:schemeClr val="bg1"/>
                    </a:solidFill>
                  </a:tcPr>
                </a:tc>
                <a:extLst>
                  <a:ext uri="{0D108BD9-81ED-4DB2-BD59-A6C34878D82A}">
                    <a16:rowId xmlns:a16="http://schemas.microsoft.com/office/drawing/2014/main" val="576592802"/>
                  </a:ext>
                </a:extLst>
              </a:tr>
              <a:tr h="245362">
                <a:tc>
                  <a:txBody>
                    <a:bodyPr/>
                    <a:lstStyle/>
                    <a:p>
                      <a:pPr marL="0" algn="l" defTabSz="914400" rtl="0" eaLnBrk="1" latinLnBrk="0" hangingPunct="1"/>
                      <a:r>
                        <a:rPr lang="de-DE" sz="1100" b="1" kern="1200">
                          <a:solidFill>
                            <a:schemeClr val="tx1"/>
                          </a:solidFill>
                          <a:highlight>
                            <a:srgbClr val="66D082"/>
                          </a:highlight>
                          <a:latin typeface="Askan"/>
                          <a:ea typeface="+mn-ea"/>
                          <a:cs typeface="+mn-cs"/>
                        </a:rPr>
                        <a:t>5</a:t>
                      </a:r>
                      <a:endParaRPr lang="en-US" sz="1100" b="1" kern="1200" dirty="0">
                        <a:solidFill>
                          <a:schemeClr val="tx1"/>
                        </a:solidFill>
                        <a:highlight>
                          <a:srgbClr val="66D082"/>
                        </a:highlight>
                        <a:latin typeface="Askan"/>
                        <a:ea typeface="+mn-ea"/>
                        <a:cs typeface="+mn-cs"/>
                      </a:endParaRPr>
                    </a:p>
                  </a:txBody>
                  <a:tcPr anchor="ctr">
                    <a:solidFill>
                      <a:schemeClr val="bg1"/>
                    </a:solidFill>
                  </a:tcPr>
                </a:tc>
                <a:tc>
                  <a:txBody>
                    <a:bodyPr/>
                    <a:lstStyle/>
                    <a:p>
                      <a:pPr marL="0" algn="l" defTabSz="914400" rtl="0" eaLnBrk="1" latinLnBrk="0" hangingPunct="1"/>
                      <a:r>
                        <a:rPr lang="de-DE" sz="1100" b="1" kern="1200" dirty="0">
                          <a:solidFill>
                            <a:schemeClr val="tx1"/>
                          </a:solidFill>
                          <a:highlight>
                            <a:srgbClr val="66D082"/>
                          </a:highlight>
                          <a:latin typeface="Askan"/>
                          <a:ea typeface="+mn-ea"/>
                          <a:cs typeface="+mn-cs"/>
                        </a:rPr>
                        <a:t>Alphabet in. GOOG</a:t>
                      </a:r>
                      <a:endParaRPr lang="en-US" sz="1100" b="1" kern="1200" dirty="0">
                        <a:solidFill>
                          <a:schemeClr val="tx1"/>
                        </a:solidFill>
                        <a:highlight>
                          <a:srgbClr val="66D082"/>
                        </a:highlight>
                        <a:latin typeface="Askan"/>
                        <a:ea typeface="+mn-ea"/>
                        <a:cs typeface="+mn-cs"/>
                      </a:endParaRPr>
                    </a:p>
                  </a:txBody>
                  <a:tcPr anchor="ctr">
                    <a:solidFill>
                      <a:schemeClr val="bg1"/>
                    </a:solidFill>
                  </a:tcPr>
                </a:tc>
                <a:tc>
                  <a:txBody>
                    <a:bodyPr/>
                    <a:lstStyle/>
                    <a:p>
                      <a:pPr marL="0" algn="l" defTabSz="914400" rtl="0" eaLnBrk="1" latinLnBrk="0" hangingPunct="1"/>
                      <a:r>
                        <a:rPr lang="de-DE" sz="1100" b="1" kern="1200" dirty="0">
                          <a:solidFill>
                            <a:schemeClr val="tx1"/>
                          </a:solidFill>
                          <a:highlight>
                            <a:srgbClr val="66D082"/>
                          </a:highlight>
                          <a:latin typeface="Askan"/>
                          <a:ea typeface="+mn-ea"/>
                          <a:cs typeface="+mn-cs"/>
                        </a:rPr>
                        <a:t>535.5T</a:t>
                      </a:r>
                      <a:endParaRPr lang="en-US" sz="1100" b="1" kern="1200" dirty="0">
                        <a:solidFill>
                          <a:schemeClr val="tx1"/>
                        </a:solidFill>
                        <a:highlight>
                          <a:srgbClr val="66D082"/>
                        </a:highlight>
                        <a:latin typeface="Askan"/>
                        <a:ea typeface="+mn-ea"/>
                        <a:cs typeface="+mn-cs"/>
                      </a:endParaRPr>
                    </a:p>
                  </a:txBody>
                  <a:tcPr anchor="ctr">
                    <a:solidFill>
                      <a:schemeClr val="bg1"/>
                    </a:solidFill>
                  </a:tcPr>
                </a:tc>
                <a:extLst>
                  <a:ext uri="{0D108BD9-81ED-4DB2-BD59-A6C34878D82A}">
                    <a16:rowId xmlns:a16="http://schemas.microsoft.com/office/drawing/2014/main" val="1107493418"/>
                  </a:ext>
                </a:extLst>
              </a:tr>
              <a:tr h="245362">
                <a:tc>
                  <a:txBody>
                    <a:bodyPr/>
                    <a:lstStyle/>
                    <a:p>
                      <a:pPr algn="l"/>
                      <a:r>
                        <a:rPr lang="de-DE" sz="1100" dirty="0">
                          <a:solidFill>
                            <a:schemeClr val="tx1"/>
                          </a:solidFill>
                          <a:latin typeface="Askan"/>
                        </a:rPr>
                        <a:t>6</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Intel Corp. INTC</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144.5T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401501">
                <a:tc>
                  <a:txBody>
                    <a:bodyPr/>
                    <a:lstStyle/>
                    <a:p>
                      <a:pPr algn="l"/>
                      <a:r>
                        <a:rPr lang="de-DE" sz="1100">
                          <a:solidFill>
                            <a:schemeClr val="tx1"/>
                          </a:solidFill>
                          <a:latin typeface="Askan"/>
                        </a:rPr>
                        <a:t>7</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Microsoft Corp. MSFT</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441.0T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r h="245362">
                <a:tc>
                  <a:txBody>
                    <a:bodyPr/>
                    <a:lstStyle/>
                    <a:p>
                      <a:pPr algn="l"/>
                      <a:r>
                        <a:rPr lang="de-DE" sz="1100">
                          <a:solidFill>
                            <a:schemeClr val="tx1"/>
                          </a:solidFill>
                          <a:latin typeface="Askan"/>
                        </a:rPr>
                        <a:t>8</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Oracle Corp. ORCL</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143.5T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465192420"/>
                  </a:ext>
                </a:extLst>
              </a:tr>
              <a:tr h="245362">
                <a:tc>
                  <a:txBody>
                    <a:bodyPr/>
                    <a:lstStyle/>
                    <a:p>
                      <a:pPr algn="l"/>
                      <a:r>
                        <a:rPr lang="de-DE" sz="1100">
                          <a:solidFill>
                            <a:schemeClr val="tx1"/>
                          </a:solidFill>
                          <a:latin typeface="Askan"/>
                        </a:rPr>
                        <a:t>9</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Alibaba Group BABA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220.9T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782700371"/>
                  </a:ext>
                </a:extLst>
              </a:tr>
              <a:tr h="245362">
                <a:tc>
                  <a:txBody>
                    <a:bodyPr/>
                    <a:lstStyle/>
                    <a:p>
                      <a:pPr algn="l"/>
                      <a:r>
                        <a:rPr lang="de-DE" sz="1100" dirty="0">
                          <a:solidFill>
                            <a:schemeClr val="tx1"/>
                          </a:solidFill>
                          <a:latin typeface="Askan"/>
                        </a:rPr>
                        <a:t>10</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Taiwan Semiconductor Manufacturing TSM</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121.6T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865458927"/>
                  </a:ext>
                </a:extLst>
              </a:tr>
              <a:tr h="267667">
                <a:tc>
                  <a:txBody>
                    <a:bodyPr/>
                    <a:lstStyle/>
                    <a:p>
                      <a:pPr algn="l"/>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extLst>
                  <a:ext uri="{0D108BD9-81ED-4DB2-BD59-A6C34878D82A}">
                    <a16:rowId xmlns:a16="http://schemas.microsoft.com/office/drawing/2014/main" val="749651342"/>
                  </a:ext>
                </a:extLst>
              </a:tr>
            </a:tbl>
          </a:graphicData>
        </a:graphic>
      </p:graphicFrame>
    </p:spTree>
    <p:extLst>
      <p:ext uri="{BB962C8B-B14F-4D97-AF65-F5344CB8AC3E}">
        <p14:creationId xmlns:p14="http://schemas.microsoft.com/office/powerpoint/2010/main" val="147422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F4F6-6EEA-17CE-A31D-F0DB590CDFBB}"/>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E2820B71-E7BC-DFD9-2D03-DA06544CA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398" y="4590473"/>
            <a:ext cx="7485228" cy="1379528"/>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6A5C240-2978-4ACD-A72C-06748D6D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948" y="1909274"/>
            <a:ext cx="6492240" cy="1202539"/>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E5CD9F5-FF77-AEB7-9379-11B7E8E210D9}"/>
              </a:ext>
            </a:extLst>
          </p:cNvPr>
          <p:cNvPicPr>
            <a:picLocks noChangeAspect="1"/>
          </p:cNvPicPr>
          <p:nvPr/>
        </p:nvPicPr>
        <p:blipFill>
          <a:blip r:embed="rId4">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3" name="Inhaltsplatzhalter 2">
            <a:extLst>
              <a:ext uri="{FF2B5EF4-FFF2-40B4-BE49-F238E27FC236}">
                <a16:creationId xmlns:a16="http://schemas.microsoft.com/office/drawing/2014/main" id="{D6361F5C-0BCC-B3C9-E212-400FBE7F659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182DF50A-16C1-B867-52E5-63A5B096F399}"/>
              </a:ext>
            </a:extLst>
          </p:cNvPr>
          <p:cNvSpPr>
            <a:spLocks noGrp="1"/>
          </p:cNvSpPr>
          <p:nvPr>
            <p:ph type="sldNum" sz="quarter" idx="12"/>
          </p:nvPr>
        </p:nvSpPr>
        <p:spPr/>
        <p:txBody>
          <a:bodyPr/>
          <a:lstStyle/>
          <a:p>
            <a:fld id="{B01D1D1E-D4F6-4C1C-B7C7-8D49125CABEB}" type="slidenum">
              <a:rPr lang="de-DE" sz="1000" smtClean="0">
                <a:latin typeface="Askan"/>
              </a:rPr>
              <a:t>8</a:t>
            </a:fld>
            <a:endParaRPr lang="de-DE" sz="1000" dirty="0">
              <a:latin typeface="Askan"/>
            </a:endParaRPr>
          </a:p>
        </p:txBody>
      </p:sp>
      <p:sp>
        <p:nvSpPr>
          <p:cNvPr id="5" name="Fußzeilenplatzhalter 4">
            <a:extLst>
              <a:ext uri="{FF2B5EF4-FFF2-40B4-BE49-F238E27FC236}">
                <a16:creationId xmlns:a16="http://schemas.microsoft.com/office/drawing/2014/main" id="{732E34B8-2631-6517-3926-EC9721E0A85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2CF9445F-3399-EA11-5E3F-7032E619F040}"/>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 (Data Preparation)</a:t>
            </a:r>
          </a:p>
        </p:txBody>
      </p:sp>
      <p:sp>
        <p:nvSpPr>
          <p:cNvPr id="7" name="Rechteck: eine Ecke abgeschnitten 190">
            <a:extLst>
              <a:ext uri="{FF2B5EF4-FFF2-40B4-BE49-F238E27FC236}">
                <a16:creationId xmlns:a16="http://schemas.microsoft.com/office/drawing/2014/main" id="{F7379FEE-DEDD-3CF6-AF0F-4668C0EB57B2}"/>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E3C5B006-1F2C-45F1-CDBE-356C2A88E240}"/>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Datenzusammenführung</a:t>
            </a:r>
            <a:endParaRPr lang="en-US" sz="1600" b="1" dirty="0">
              <a:latin typeface="Askan"/>
            </a:endParaRPr>
          </a:p>
          <a:p>
            <a:pPr marL="914400">
              <a:lnSpc>
                <a:spcPct val="100000"/>
              </a:lnSpc>
              <a:spcBef>
                <a:spcPts val="600"/>
              </a:spcBef>
              <a:buClr>
                <a:srgbClr val="66D082"/>
              </a:buClr>
              <a:buSzPct val="110000"/>
              <a:buFontTx/>
              <a:buChar char="◙"/>
            </a:pPr>
            <a:r>
              <a:rPr lang="en-US" sz="1200" dirty="0">
                <a:latin typeface="Askan"/>
              </a:rPr>
              <a:t>Alle </a:t>
            </a:r>
            <a:r>
              <a:rPr lang="en-US" sz="1200" dirty="0" err="1">
                <a:latin typeface="Askan"/>
              </a:rPr>
              <a:t>Aktien</a:t>
            </a:r>
            <a:r>
              <a:rPr lang="en-US" sz="1200" dirty="0">
                <a:latin typeface="Askan"/>
              </a:rPr>
              <a:t> in </a:t>
            </a:r>
            <a:r>
              <a:rPr lang="en-US" sz="1200" dirty="0" err="1">
                <a:latin typeface="Askan"/>
              </a:rPr>
              <a:t>einer</a:t>
            </a:r>
            <a:r>
              <a:rPr lang="en-US" sz="1200" dirty="0">
                <a:latin typeface="Askan"/>
              </a:rPr>
              <a:t> CSV-</a:t>
            </a:r>
            <a:r>
              <a:rPr lang="en-US" sz="1200" dirty="0" err="1">
                <a:latin typeface="Askan"/>
              </a:rPr>
              <a:t>Datei</a:t>
            </a:r>
            <a:r>
              <a:rPr lang="en-US" sz="1200" dirty="0">
                <a:latin typeface="Askan"/>
              </a:rPr>
              <a:t> </a:t>
            </a:r>
            <a:r>
              <a:rPr lang="en-US" sz="1200" dirty="0" err="1">
                <a:latin typeface="Askan"/>
              </a:rPr>
              <a:t>zusammengefasst</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Zusätzliche</a:t>
            </a:r>
            <a:r>
              <a:rPr lang="en-US" sz="1200" dirty="0">
                <a:latin typeface="Askan"/>
              </a:rPr>
              <a:t> </a:t>
            </a:r>
            <a:r>
              <a:rPr lang="en-US" sz="1200" dirty="0" err="1">
                <a:latin typeface="Askan"/>
              </a:rPr>
              <a:t>Spalte</a:t>
            </a:r>
            <a:r>
              <a:rPr lang="en-US" sz="1200" dirty="0">
                <a:latin typeface="Askan"/>
              </a:rPr>
              <a:t> “Stock” </a:t>
            </a:r>
            <a:r>
              <a:rPr lang="en-US" sz="1200" dirty="0" err="1">
                <a:latin typeface="Askan"/>
              </a:rPr>
              <a:t>z.B.</a:t>
            </a:r>
            <a:r>
              <a:rPr lang="en-US" sz="1200" dirty="0">
                <a:latin typeface="Askan"/>
              </a:rPr>
              <a:t> GOOG</a:t>
            </a:r>
          </a:p>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Zeitliche</a:t>
            </a:r>
            <a:r>
              <a:rPr lang="en-US" sz="1600" b="1" dirty="0">
                <a:latin typeface="Askan"/>
              </a:rPr>
              <a:t> </a:t>
            </a:r>
            <a:r>
              <a:rPr lang="en-US" sz="1600" b="1" dirty="0" err="1">
                <a:latin typeface="Askan"/>
              </a:rPr>
              <a:t>Ausrichtung</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Synchronisierung</a:t>
            </a:r>
            <a:r>
              <a:rPr lang="en-US" sz="1200" dirty="0">
                <a:latin typeface="Askan"/>
              </a:rPr>
              <a:t> von </a:t>
            </a:r>
            <a:r>
              <a:rPr lang="en-US" sz="1200" dirty="0" err="1">
                <a:latin typeface="Askan"/>
              </a:rPr>
              <a:t>Kursdaten</a:t>
            </a:r>
            <a:r>
              <a:rPr lang="en-US" sz="1200" dirty="0">
                <a:latin typeface="Askan"/>
              </a:rPr>
              <a:t> und Tweets</a:t>
            </a:r>
          </a:p>
          <a:p>
            <a:pPr marL="914400">
              <a:lnSpc>
                <a:spcPct val="100000"/>
              </a:lnSpc>
              <a:spcBef>
                <a:spcPts val="600"/>
              </a:spcBef>
              <a:buClr>
                <a:srgbClr val="66D082"/>
              </a:buClr>
              <a:buSzPct val="110000"/>
              <a:buFontTx/>
              <a:buChar char="◙"/>
            </a:pPr>
            <a:r>
              <a:rPr lang="en-US" sz="1200" dirty="0" err="1">
                <a:latin typeface="Askan"/>
              </a:rPr>
              <a:t>Entfernung</a:t>
            </a:r>
            <a:r>
              <a:rPr lang="en-US" sz="1200" dirty="0">
                <a:latin typeface="Askan"/>
              </a:rPr>
              <a:t> von </a:t>
            </a:r>
            <a:r>
              <a:rPr lang="en-US" sz="1200" dirty="0" err="1">
                <a:latin typeface="Askan"/>
              </a:rPr>
              <a:t>Einträgen</a:t>
            </a:r>
            <a:r>
              <a:rPr lang="en-US" sz="1200" dirty="0">
                <a:latin typeface="Askan"/>
              </a:rPr>
              <a:t> </a:t>
            </a:r>
            <a:r>
              <a:rPr lang="en-US" sz="1200" dirty="0" err="1">
                <a:latin typeface="Askan"/>
              </a:rPr>
              <a:t>außerhalb</a:t>
            </a:r>
            <a:r>
              <a:rPr lang="en-US" sz="1200" dirty="0">
                <a:latin typeface="Askan"/>
              </a:rPr>
              <a:t> </a:t>
            </a:r>
            <a:r>
              <a:rPr lang="en-US" sz="1200" dirty="0" err="1">
                <a:latin typeface="Askan"/>
              </a:rPr>
              <a:t>gemeinsamer</a:t>
            </a:r>
            <a:r>
              <a:rPr lang="en-US" sz="1200" dirty="0">
                <a:latin typeface="Askan"/>
              </a:rPr>
              <a:t> </a:t>
            </a:r>
            <a:r>
              <a:rPr lang="en-US" sz="1200" dirty="0" err="1">
                <a:latin typeface="Askan"/>
              </a:rPr>
              <a:t>Zeiträume</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Zuweisung</a:t>
            </a:r>
            <a:r>
              <a:rPr lang="en-US" sz="1200" dirty="0">
                <a:latin typeface="Askan"/>
              </a:rPr>
              <a:t> von Tweets </a:t>
            </a:r>
            <a:r>
              <a:rPr lang="en-US" sz="1200" dirty="0" err="1">
                <a:latin typeface="Askan"/>
              </a:rPr>
              <a:t>außerhalb</a:t>
            </a:r>
            <a:r>
              <a:rPr lang="en-US" sz="1200" dirty="0">
                <a:latin typeface="Askan"/>
              </a:rPr>
              <a:t> von </a:t>
            </a:r>
            <a:r>
              <a:rPr lang="en-US" sz="1200" dirty="0" err="1">
                <a:latin typeface="Askan"/>
              </a:rPr>
              <a:t>Markttagen</a:t>
            </a:r>
            <a:r>
              <a:rPr lang="en-US" sz="1200" dirty="0">
                <a:latin typeface="Askan"/>
              </a:rPr>
              <a:t> </a:t>
            </a:r>
            <a:r>
              <a:rPr lang="en-US" sz="1200" dirty="0" err="1">
                <a:latin typeface="Askan"/>
              </a:rPr>
              <a:t>zum</a:t>
            </a:r>
            <a:r>
              <a:rPr lang="en-US" sz="1200" dirty="0">
                <a:latin typeface="Askan"/>
              </a:rPr>
              <a:t> </a:t>
            </a:r>
            <a:r>
              <a:rPr lang="en-US" sz="1200" dirty="0" err="1">
                <a:latin typeface="Askan"/>
              </a:rPr>
              <a:t>nächsten</a:t>
            </a:r>
            <a:r>
              <a:rPr lang="en-US" sz="1200" dirty="0">
                <a:latin typeface="Askan"/>
              </a:rPr>
              <a:t> </a:t>
            </a:r>
            <a:r>
              <a:rPr lang="en-US" sz="1200" dirty="0" err="1">
                <a:latin typeface="Askan"/>
              </a:rPr>
              <a:t>Handelstag</a:t>
            </a:r>
            <a:endParaRPr lang="en-US" sz="1200" dirty="0">
              <a:latin typeface="Askan"/>
            </a:endParaRPr>
          </a:p>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Textbereinigung</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Maskierung</a:t>
            </a:r>
            <a:r>
              <a:rPr lang="en-US" sz="1200" dirty="0">
                <a:latin typeface="Askan"/>
              </a:rPr>
              <a:t> von URLs, </a:t>
            </a:r>
            <a:r>
              <a:rPr lang="en-US" sz="1200" dirty="0" err="1">
                <a:latin typeface="Askan"/>
              </a:rPr>
              <a:t>Referenzen</a:t>
            </a:r>
            <a:r>
              <a:rPr lang="en-US" sz="1200" dirty="0">
                <a:latin typeface="Askan"/>
              </a:rPr>
              <a:t>(@) und </a:t>
            </a:r>
            <a:r>
              <a:rPr lang="en-US" sz="1200" dirty="0" err="1">
                <a:latin typeface="Askan"/>
              </a:rPr>
              <a:t>Aktienkürzeln</a:t>
            </a:r>
            <a:r>
              <a:rPr lang="en-US" sz="1200" dirty="0">
                <a:latin typeface="Askan"/>
              </a:rPr>
              <a:t> ($) in Tweets</a:t>
            </a:r>
          </a:p>
          <a:p>
            <a:pPr marL="914400">
              <a:lnSpc>
                <a:spcPct val="100000"/>
              </a:lnSpc>
              <a:spcBef>
                <a:spcPts val="600"/>
              </a:spcBef>
              <a:buClr>
                <a:srgbClr val="66D082"/>
              </a:buClr>
              <a:buSzPct val="110000"/>
              <a:buFontTx/>
              <a:buChar char="◙"/>
            </a:pPr>
            <a:r>
              <a:rPr lang="en-US" sz="1200" dirty="0">
                <a:latin typeface="Askan"/>
              </a:rPr>
              <a:t>URL -&gt; “URL”</a:t>
            </a:r>
          </a:p>
          <a:p>
            <a:pPr marL="914400">
              <a:lnSpc>
                <a:spcPct val="100000"/>
              </a:lnSpc>
              <a:spcBef>
                <a:spcPts val="600"/>
              </a:spcBef>
              <a:buClr>
                <a:srgbClr val="66D082"/>
              </a:buClr>
              <a:buSzPct val="110000"/>
              <a:buFontTx/>
              <a:buChar char="◙"/>
            </a:pPr>
            <a:r>
              <a:rPr lang="en-US" sz="1200" dirty="0">
                <a:latin typeface="Askan"/>
              </a:rPr>
              <a:t>@USER -&gt; “AT_ENTITY”</a:t>
            </a:r>
          </a:p>
          <a:p>
            <a:pPr marL="914400">
              <a:lnSpc>
                <a:spcPct val="100000"/>
              </a:lnSpc>
              <a:spcBef>
                <a:spcPts val="600"/>
              </a:spcBef>
              <a:buClr>
                <a:srgbClr val="66D082"/>
              </a:buClr>
              <a:buSzPct val="110000"/>
              <a:buFontTx/>
              <a:buChar char="◙"/>
            </a:pPr>
            <a:r>
              <a:rPr lang="en-US" sz="1200" dirty="0">
                <a:latin typeface="Askan"/>
              </a:rPr>
              <a:t>$XYZ -&gt; “GOOG stock”</a:t>
            </a: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688B4E4F-2F2C-A886-7B97-F3770CF25BF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Übersicht der Schritte</a:t>
            </a:r>
          </a:p>
        </p:txBody>
      </p:sp>
      <p:cxnSp>
        <p:nvCxnSpPr>
          <p:cNvPr id="20" name="Straight Arrow Connector 19">
            <a:extLst>
              <a:ext uri="{FF2B5EF4-FFF2-40B4-BE49-F238E27FC236}">
                <a16:creationId xmlns:a16="http://schemas.microsoft.com/office/drawing/2014/main" id="{407BF3D0-BE4C-52AC-18A9-AC1FB627C9EA}"/>
              </a:ext>
            </a:extLst>
          </p:cNvPr>
          <p:cNvCxnSpPr>
            <a:cxnSpLocks/>
          </p:cNvCxnSpPr>
          <p:nvPr/>
        </p:nvCxnSpPr>
        <p:spPr>
          <a:xfrm flipH="1" flipV="1">
            <a:off x="3486497" y="1899588"/>
            <a:ext cx="1048558" cy="447548"/>
          </a:xfrm>
          <a:prstGeom prst="straightConnector1">
            <a:avLst/>
          </a:prstGeom>
          <a:ln>
            <a:solidFill>
              <a:srgbClr val="66D082"/>
            </a:solidFill>
            <a:headEnd type="triangle"/>
            <a:tailEnd type="non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5B2D9068-B7DE-8337-F992-7FEF754F2AD5}"/>
              </a:ext>
            </a:extLst>
          </p:cNvPr>
          <p:cNvCxnSpPr>
            <a:cxnSpLocks/>
          </p:cNvCxnSpPr>
          <p:nvPr/>
        </p:nvCxnSpPr>
        <p:spPr>
          <a:xfrm flipH="1">
            <a:off x="3075016" y="2499536"/>
            <a:ext cx="1612439" cy="0"/>
          </a:xfrm>
          <a:prstGeom prst="straightConnector1">
            <a:avLst/>
          </a:prstGeom>
          <a:ln>
            <a:solidFill>
              <a:srgbClr val="66D082"/>
            </a:solidFill>
            <a:headEnd type="triangle"/>
            <a:tailEnd type="non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5199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8F5A-EF8C-B021-C9BF-0E9E1DAD4BC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9E406C6-1BB6-476A-187C-BFB0F3EC76C1}"/>
              </a:ext>
            </a:extLst>
          </p:cNvPr>
          <p:cNvPicPr>
            <a:picLocks noChangeAspect="1"/>
          </p:cNvPicPr>
          <p:nvPr/>
        </p:nvPicPr>
        <p:blipFill>
          <a:blip r:embed="rId2">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4" name="Foliennummernplatzhalter 3">
            <a:extLst>
              <a:ext uri="{FF2B5EF4-FFF2-40B4-BE49-F238E27FC236}">
                <a16:creationId xmlns:a16="http://schemas.microsoft.com/office/drawing/2014/main" id="{CAAE726B-3E69-3CB7-B57D-E0A03F60A156}"/>
              </a:ext>
            </a:extLst>
          </p:cNvPr>
          <p:cNvSpPr>
            <a:spLocks noGrp="1"/>
          </p:cNvSpPr>
          <p:nvPr>
            <p:ph type="sldNum" sz="quarter" idx="12"/>
          </p:nvPr>
        </p:nvSpPr>
        <p:spPr/>
        <p:txBody>
          <a:bodyPr/>
          <a:lstStyle/>
          <a:p>
            <a:fld id="{B01D1D1E-D4F6-4C1C-B7C7-8D49125CABEB}" type="slidenum">
              <a:rPr lang="de-DE" sz="1000" smtClean="0">
                <a:latin typeface="Askan"/>
              </a:rPr>
              <a:t>9</a:t>
            </a:fld>
            <a:endParaRPr lang="de-DE" sz="1000" dirty="0">
              <a:latin typeface="Askan"/>
            </a:endParaRPr>
          </a:p>
        </p:txBody>
      </p:sp>
      <p:sp>
        <p:nvSpPr>
          <p:cNvPr id="5" name="Fußzeilenplatzhalter 4">
            <a:extLst>
              <a:ext uri="{FF2B5EF4-FFF2-40B4-BE49-F238E27FC236}">
                <a16:creationId xmlns:a16="http://schemas.microsoft.com/office/drawing/2014/main" id="{5C46CE41-EE7F-5C67-03E4-945408943C3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F0E4E8C5-BC7D-FB29-220D-9FD897BAF187}"/>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 (Data Preparation)</a:t>
            </a:r>
          </a:p>
        </p:txBody>
      </p:sp>
      <p:sp>
        <p:nvSpPr>
          <p:cNvPr id="7" name="Rechteck: eine Ecke abgeschnitten 190">
            <a:extLst>
              <a:ext uri="{FF2B5EF4-FFF2-40B4-BE49-F238E27FC236}">
                <a16:creationId xmlns:a16="http://schemas.microsoft.com/office/drawing/2014/main" id="{C5950CBD-697D-1474-E247-6DAD6777561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B71C5E63-4ADE-6263-7552-210D7BE1799D}"/>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FinancialBERT</a:t>
            </a:r>
            <a:endParaRPr lang="en-US" sz="1600" b="1" dirty="0">
              <a:latin typeface="Askan"/>
            </a:endParaRPr>
          </a:p>
          <a:p>
            <a:pPr marL="914400">
              <a:lnSpc>
                <a:spcPct val="100000"/>
              </a:lnSpc>
              <a:spcBef>
                <a:spcPts val="600"/>
              </a:spcBef>
              <a:buClr>
                <a:srgbClr val="66D082"/>
              </a:buClr>
              <a:buSzPct val="110000"/>
              <a:buFontTx/>
              <a:buChar char="◙"/>
            </a:pPr>
            <a:r>
              <a:rPr lang="en-US" sz="1200" dirty="0">
                <a:latin typeface="Askan"/>
              </a:rPr>
              <a:t>Anza</a:t>
            </a: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Embeddings</a:t>
            </a:r>
          </a:p>
          <a:p>
            <a:pPr marL="914400">
              <a:lnSpc>
                <a:spcPct val="100000"/>
              </a:lnSpc>
              <a:spcBef>
                <a:spcPts val="600"/>
              </a:spcBef>
              <a:buClr>
                <a:srgbClr val="66D082"/>
              </a:buClr>
              <a:buSzPct val="110000"/>
              <a:buFontTx/>
              <a:buChar char="◙"/>
            </a:pPr>
            <a:r>
              <a:rPr lang="en-US" sz="1200" dirty="0" err="1">
                <a:latin typeface="Askan"/>
              </a:rPr>
              <a:t>Erze</a:t>
            </a:r>
            <a:endParaRPr lang="en-US" sz="1200" dirty="0">
              <a:latin typeface="Askan"/>
            </a:endParaRPr>
          </a:p>
          <a:p>
            <a:pPr marL="685800" indent="0">
              <a:lnSpc>
                <a:spcPct val="100000"/>
              </a:lnSpc>
              <a:spcBef>
                <a:spcPts val="600"/>
              </a:spcBef>
              <a:buClr>
                <a:srgbClr val="66D082"/>
              </a:buClr>
              <a:buSzPct val="110000"/>
              <a:buNone/>
            </a:pPr>
            <a:endParaRPr lang="en-US" sz="12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EDB7F31A-ABF9-1B89-34D5-869B2C026F3E}"/>
              </a:ext>
            </a:extLst>
          </p:cNvPr>
          <p:cNvSpPr>
            <a:spLocks noGrp="1"/>
          </p:cNvSpPr>
          <p:nvPr>
            <p:ph type="title"/>
          </p:nvPr>
        </p:nvSpPr>
        <p:spPr>
          <a:xfrm>
            <a:off x="884476" y="699440"/>
            <a:ext cx="10515600" cy="365126"/>
          </a:xfrm>
        </p:spPr>
        <p:txBody>
          <a:bodyPr anchor="t">
            <a:normAutofit/>
          </a:bodyPr>
          <a:lstStyle/>
          <a:p>
            <a:r>
              <a:rPr lang="de-DE" sz="1400" spc="300" dirty="0">
                <a:solidFill>
                  <a:srgbClr val="66D082"/>
                </a:solidFill>
                <a:latin typeface="Askan"/>
              </a:rPr>
              <a:t>FinancialBERT</a:t>
            </a:r>
          </a:p>
        </p:txBody>
      </p:sp>
      <p:sp>
        <p:nvSpPr>
          <p:cNvPr id="12" name="TextBox 11">
            <a:extLst>
              <a:ext uri="{FF2B5EF4-FFF2-40B4-BE49-F238E27FC236}">
                <a16:creationId xmlns:a16="http://schemas.microsoft.com/office/drawing/2014/main" id="{3A38288D-9B3B-E50B-4762-689DEE8C6253}"/>
              </a:ext>
            </a:extLst>
          </p:cNvPr>
          <p:cNvSpPr txBox="1"/>
          <p:nvPr/>
        </p:nvSpPr>
        <p:spPr>
          <a:xfrm>
            <a:off x="838200" y="5735041"/>
            <a:ext cx="8877300" cy="215444"/>
          </a:xfrm>
          <a:prstGeom prst="rect">
            <a:avLst/>
          </a:prstGeom>
          <a:noFill/>
        </p:spPr>
        <p:txBody>
          <a:bodyPr wrap="square">
            <a:spAutoFit/>
          </a:bodyPr>
          <a:lstStyle/>
          <a:p>
            <a:r>
              <a:rPr lang="de-DE" sz="800" dirty="0">
                <a:latin typeface="Askan"/>
              </a:rPr>
              <a:t>Abbildung: Beispiel eine GOOG-Datenzeile nach Verarbeitung (inkl. Stimmungsmetriken und Embeddings)</a:t>
            </a:r>
            <a:endParaRPr lang="en-US" sz="800" dirty="0">
              <a:latin typeface="Askan"/>
            </a:endParaRPr>
          </a:p>
        </p:txBody>
      </p:sp>
    </p:spTree>
    <p:extLst>
      <p:ext uri="{BB962C8B-B14F-4D97-AF65-F5344CB8AC3E}">
        <p14:creationId xmlns:p14="http://schemas.microsoft.com/office/powerpoint/2010/main" val="421399081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2012</Words>
  <Application>Microsoft Office PowerPoint</Application>
  <PresentationFormat>Breitbild</PresentationFormat>
  <Paragraphs>486</Paragraphs>
  <Slides>26</Slides>
  <Notes>11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26</vt:i4>
      </vt:variant>
    </vt:vector>
  </HeadingPairs>
  <TitlesOfParts>
    <vt:vector size="35" baseType="lpstr">
      <vt:lpstr>Aptos</vt:lpstr>
      <vt:lpstr>Aptos Display</vt:lpstr>
      <vt:lpstr>Aptos Narrow</vt:lpstr>
      <vt:lpstr>Arial</vt:lpstr>
      <vt:lpstr>Askan</vt:lpstr>
      <vt:lpstr>Google Sans</vt:lpstr>
      <vt:lpstr>NimbusSanL-Regu</vt:lpstr>
      <vt:lpstr>NimbusSanL-ReguItal</vt:lpstr>
      <vt:lpstr>Office</vt:lpstr>
      <vt:lpstr>Deep Learning zur Aktienprognose</vt:lpstr>
      <vt:lpstr>Aktienkursprognose Einsatz von Deep Learning-Techniken zur Vorhersage von Aktienkursen unter Berücksichtigung multimodaler Daten</vt:lpstr>
      <vt:lpstr>PowerPoint-Präsentation</vt:lpstr>
      <vt:lpstr>PowerPoint-Präsentation</vt:lpstr>
      <vt:lpstr>PowerPoint-Präsentation</vt:lpstr>
      <vt:lpstr>Am 9. Januar 2025 betrug die Gesamtmarktkapitalisierung der Top 10 Unternehmen weltweit etwa 21,730 Billionen US-Dollar. </vt:lpstr>
      <vt:lpstr>Am 30. Dezember 2016 betrug die Gesamtmarktkapitalisierung der zur Analysierende Unternehmen weltweit etwa 3,034 Billionen US-Dollar. </vt:lpstr>
      <vt:lpstr>Übersicht der Schritte</vt:lpstr>
      <vt:lpstr>FinancialBERT</vt:lpstr>
      <vt:lpstr>Stimmungsmetriken mit FinancialBERT &amp; Embeddings</vt:lpstr>
      <vt:lpstr>Basismodel &amp; Forschungsmodell</vt:lpstr>
      <vt:lpstr>Keras Hyperparameter Optimierung</vt:lpstr>
      <vt:lpstr>Basismodel</vt:lpstr>
      <vt:lpstr>Forschungsmodel</vt:lpstr>
      <vt:lpstr>Experiment 1 „GOOG stock“ </vt:lpstr>
      <vt:lpstr>Experiment 1 „GOOG stock“ </vt:lpstr>
      <vt:lpstr>Experiment 2 „Technologie-Aktien-Pool“ </vt:lpstr>
      <vt:lpstr>Experiment 2 „Technologie-Aktien-Pool“ </vt:lpstr>
      <vt:lpstr>PowerPoint-Präsentation</vt:lpstr>
      <vt:lpstr>PowerPoint-Präsentation</vt:lpstr>
      <vt:lpstr>Loss GOOG Experiment_1</vt:lpstr>
      <vt:lpstr>Loss GOOG Experiment_2</vt:lpstr>
      <vt:lpstr>Basisprognose</vt:lpstr>
      <vt:lpstr>Forschungsprognose</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Dutovic, Admir</dc:creator>
  <cp:lastModifiedBy>Dutovic, Admir</cp:lastModifiedBy>
  <cp:revision>68</cp:revision>
  <dcterms:created xsi:type="dcterms:W3CDTF">2025-01-03T18:47:10Z</dcterms:created>
  <dcterms:modified xsi:type="dcterms:W3CDTF">2025-01-12T19:47:33Z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f2a963-478f-49dd-96dc-094b8cba8fa9_Enabled">
    <vt:lpwstr>true</vt:lpwstr>
  </property>
  <property fmtid="{D5CDD505-2E9C-101B-9397-08002B2CF9AE}" pid="3" name="MSIP_Label_a7f2a963-478f-49dd-96dc-094b8cba8fa9_SetDate">
    <vt:lpwstr>2025-01-09T08:16:12Z</vt:lpwstr>
  </property>
  <property fmtid="{D5CDD505-2E9C-101B-9397-08002B2CF9AE}" pid="4" name="MSIP_Label_a7f2a963-478f-49dd-96dc-094b8cba8fa9_Method">
    <vt:lpwstr>Privileged</vt:lpwstr>
  </property>
  <property fmtid="{D5CDD505-2E9C-101B-9397-08002B2CF9AE}" pid="5" name="MSIP_Label_a7f2a963-478f-49dd-96dc-094b8cba8fa9_Name">
    <vt:lpwstr>PUBLIC</vt:lpwstr>
  </property>
  <property fmtid="{D5CDD505-2E9C-101B-9397-08002B2CF9AE}" pid="6" name="MSIP_Label_a7f2a963-478f-49dd-96dc-094b8cba8fa9_SiteId">
    <vt:lpwstr>eb8a6a88-d993-4e50-b4f0-ada3df9e78f8</vt:lpwstr>
  </property>
  <property fmtid="{D5CDD505-2E9C-101B-9397-08002B2CF9AE}" pid="7" name="MSIP_Label_a7f2a963-478f-49dd-96dc-094b8cba8fa9_ActionId">
    <vt:lpwstr>bb1b06d3-08ba-456c-af7a-edcc7b98eaf7</vt:lpwstr>
  </property>
  <property fmtid="{D5CDD505-2E9C-101B-9397-08002B2CF9AE}" pid="8" name="MSIP_Label_a7f2a963-478f-49dd-96dc-094b8cba8fa9_ContentBits">
    <vt:lpwstr>0</vt:lpwstr>
  </property>
</Properties>
</file>